
<file path=[Content_Types].xml><?xml version="1.0" encoding="utf-8"?>
<Types xmlns="http://schemas.openxmlformats.org/package/2006/content-types">
  <Default Extension="bin" ContentType="image/png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1" r:id="rId2"/>
    <p:sldId id="502" r:id="rId3"/>
    <p:sldId id="356" r:id="rId4"/>
    <p:sldId id="452" r:id="rId5"/>
    <p:sldId id="459" r:id="rId6"/>
    <p:sldId id="530" r:id="rId7"/>
    <p:sldId id="555" r:id="rId8"/>
    <p:sldId id="460" r:id="rId9"/>
    <p:sldId id="524" r:id="rId10"/>
    <p:sldId id="461" r:id="rId11"/>
    <p:sldId id="462" r:id="rId12"/>
    <p:sldId id="518" r:id="rId13"/>
    <p:sldId id="531" r:id="rId14"/>
    <p:sldId id="532" r:id="rId15"/>
    <p:sldId id="520" r:id="rId16"/>
    <p:sldId id="527" r:id="rId17"/>
    <p:sldId id="533" r:id="rId18"/>
    <p:sldId id="458" r:id="rId19"/>
    <p:sldId id="523" r:id="rId20"/>
    <p:sldId id="529" r:id="rId21"/>
    <p:sldId id="528" r:id="rId22"/>
    <p:sldId id="534" r:id="rId23"/>
    <p:sldId id="535" r:id="rId24"/>
    <p:sldId id="536" r:id="rId25"/>
    <p:sldId id="537" r:id="rId26"/>
    <p:sldId id="423" r:id="rId27"/>
    <p:sldId id="396" r:id="rId28"/>
    <p:sldId id="538" r:id="rId29"/>
    <p:sldId id="539" r:id="rId30"/>
    <p:sldId id="540" r:id="rId31"/>
    <p:sldId id="541" r:id="rId32"/>
    <p:sldId id="510" r:id="rId33"/>
    <p:sldId id="491" r:id="rId34"/>
    <p:sldId id="487" r:id="rId35"/>
    <p:sldId id="488" r:id="rId36"/>
    <p:sldId id="504" r:id="rId37"/>
    <p:sldId id="505" r:id="rId38"/>
    <p:sldId id="470" r:id="rId39"/>
    <p:sldId id="468" r:id="rId40"/>
    <p:sldId id="469" r:id="rId41"/>
    <p:sldId id="544" r:id="rId42"/>
    <p:sldId id="556" r:id="rId43"/>
    <p:sldId id="472" r:id="rId44"/>
    <p:sldId id="557" r:id="rId45"/>
    <p:sldId id="475" r:id="rId46"/>
    <p:sldId id="476" r:id="rId47"/>
    <p:sldId id="474" r:id="rId48"/>
    <p:sldId id="477" r:id="rId49"/>
    <p:sldId id="480" r:id="rId50"/>
    <p:sldId id="478" r:id="rId51"/>
    <p:sldId id="482" r:id="rId52"/>
    <p:sldId id="479" r:id="rId53"/>
    <p:sldId id="481" r:id="rId54"/>
    <p:sldId id="483" r:id="rId55"/>
    <p:sldId id="484" r:id="rId56"/>
    <p:sldId id="485" r:id="rId57"/>
    <p:sldId id="463" r:id="rId58"/>
    <p:sldId id="512" r:id="rId59"/>
    <p:sldId id="514" r:id="rId60"/>
    <p:sldId id="513" r:id="rId61"/>
    <p:sldId id="511" r:id="rId62"/>
    <p:sldId id="558" r:id="rId63"/>
    <p:sldId id="553" r:id="rId64"/>
    <p:sldId id="549" r:id="rId65"/>
    <p:sldId id="550" r:id="rId66"/>
    <p:sldId id="551" r:id="rId67"/>
    <p:sldId id="552" r:id="rId68"/>
    <p:sldId id="445" r:id="rId69"/>
    <p:sldId id="554" r:id="rId70"/>
    <p:sldId id="260" r:id="rId71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4043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99FF"/>
    <a:srgbClr val="99FF99"/>
    <a:srgbClr val="FFFFFF"/>
    <a:srgbClr val="000000"/>
    <a:srgbClr val="00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2" autoAdjust="0"/>
    <p:restoredTop sz="72774" autoAdjust="0"/>
  </p:normalViewPr>
  <p:slideViewPr>
    <p:cSldViewPr snapToGrid="0" snapToObjects="1" showGuides="1">
      <p:cViewPr varScale="1">
        <p:scale>
          <a:sx n="163" d="100"/>
          <a:sy n="163" d="100"/>
        </p:scale>
        <p:origin x="2168" y="176"/>
      </p:cViewPr>
      <p:guideLst>
        <p:guide orient="horz" pos="2954"/>
        <p:guide pos="4043"/>
        <p:guide orient="horz" pos="686"/>
      </p:guideLst>
    </p:cSldViewPr>
  </p:slideViewPr>
  <p:outlineViewPr>
    <p:cViewPr>
      <p:scale>
        <a:sx n="33" d="100"/>
        <a:sy n="33" d="100"/>
      </p:scale>
      <p:origin x="0" y="-8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47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0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require(fields)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data(jura)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jura.pred.SpPnt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jura.pred.SpPnt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 long +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lat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spplot(jura.pred.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SpPnt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,"Co",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main="Cobalt In Sampled sites in the Swiss Jura Mountains")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jura.pred$coords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matrix(c(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jura.pred$Xloc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jura.pred$Yloc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byrow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=F,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ncol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=2)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str(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thin plate spline surface to irregularly spaced data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 MATRIX OF LOCATIONS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LocMatirx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[,c("long","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lat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")]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 VECTOR OF PREDICTORS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PredVct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jura.pred$Co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Buind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 thin plate spline model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surf.1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Tps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(x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LocMatirx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,#Matrix of independent variables (locations)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  y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PredVct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Vector of dependent variables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lon.lat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T) # interpreted as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lognitude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and latitude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Estimate the thin plate spline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sourface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surf.1.pred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predict.Krig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(surf.1,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matrix(c(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jura.grid$long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jura.grid$lat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byrow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=F,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ncol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=2))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jura.grid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jura.SpaGrid$TpsPred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surf.1.pred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~long +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lat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gridded(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jura.SpaGrid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TRUE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spplot(jura.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TpsPred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main="Predicted Cobalt In Sampled sites in the Swiss Jura Mountains")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43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require(fields)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mgcv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surf.1  &lt;- gam(log(zinc) ~s(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),data= meuse) ## fit model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fit1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predict.gam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(surf.1 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newdata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$fit1 &lt;- fit1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~x + y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spplot(meuse.SpaGrid,"fit1",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main="GAM Predicted Zinc\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nbased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on distance")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132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require(fields)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mgcv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fit model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surf.1  &lt;- gam(log(zinc) ~s(x)+s(y),data=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Predict the model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fit1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predict.gam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(surf.1 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newdata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Make the predictions a Spatial* Object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$fit1 &lt;- fit1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~x + y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spplot(meuse.SpaGrid,"fit1",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main="GAM Predicted Zinc\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nbased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on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Locatios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258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require(fields)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mgcv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fit model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surf.1  &lt;- gam(log(zinc) ~s(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x,y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),data=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Predict the model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fit1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predict.gam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(surf.1 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newdata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Make the predictions a Spatial* Object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$fit1 &lt;- fit1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meuse.SpaGrid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~x + y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spplot(meuse.SpaGrid,"fit1",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main="GAM Predicted Zinc\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nbased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on Interacting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Locatios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768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Universal Kriging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sqrt(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sqrt(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Ordinary Kriging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1,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Simple Kriging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1,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beta = 5.9 )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66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Universal Kriging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sqrt(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sqrt(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c("var1.pred"),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main="Universal Kriging")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Ordinary Kriging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1,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c("var1.pred"),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main="Ordinary Kriging")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Simple Kriging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1,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beta = 5.9 )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c("var1.pred"), colorkey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main="Simple Kriging")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1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6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plot(y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(log(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))^2,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x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(coordinates(meuse)),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19,cex=0.5,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col="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lightblue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xlab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="Distance",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ylab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="gamma",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main="could variogram",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cex.main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=2)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556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plot(y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(log(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))^2,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x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(coordinates(meuse)),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19,cex=0.5,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col="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lightblue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xlab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="Distance",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ylab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="gamma",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main="could variogram",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cex.main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=2)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94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172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variogram")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878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variogram")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68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=500)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=500")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default")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=3000)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 3000")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23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width=50)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width=50")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default")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     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              data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boundaries = c(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seq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(0, 100, 20),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                 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seq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(250, 1500, 200)))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Variogram.Zn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"+",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main="Sample variogram\n boundaries")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30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show.vgms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697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psil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model =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range = 300,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nugget = 0.5)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11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 &lt;- variogram(log(zinc) ~ 1, meuse)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v,v.fit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,## add the number of point pairs for this estimate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431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plot(variogram(log(zinc)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data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plot the variance between points as a function of the distance in the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map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1000, width = 50))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884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 + 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plot(variogram(log(zinc)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data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plot the variance between points as a function of the distance in the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map = TRUE,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1000, width = 50))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v.dir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variogram(log(zinc) ~ 1, data=meuse,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cutoff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1000, width = 50)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v.anis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(0.6,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1600, 0.05,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this argument define the "anisotropy" in the variogram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 anis = c(45, 0.5))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v.dir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v.anis,plot.numbers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47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Ordinary Kriging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 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Using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Kige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krige(log(zinc)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newdata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(variogram(log(zinc) ~ 1, meuse),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                 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compute and summarize prediction errors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diff &lt;- meuse.krige$var1.pred - log(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summary(diff)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RMS error (precision)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sqrt(sum(diff^2)/length(diff))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mean error (bias)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mean(diff)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sum(diff)/length(diff)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median error (bias)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median(diff) 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Using gstat objects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(g2 &lt;- gstat(NULL, id = "zinc", form = log(zinc) ~ 1 , data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meuse,model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v.fit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))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predict(g2,newdata = 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diff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meuse.krige$zinc.pred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- log(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diff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as.data.frame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(diff)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coordinates(diff) &lt;- coordinates(meuse)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bubble(diff,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zcol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="diff",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main="CK evaluation errors log(Zn)")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6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library(gstat); library(maptools)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bubble(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meuse,"zinc",main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="Zinc concentration (ppm)")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idw.gstat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gstat::idw(formula = zinc ~ 1, # formula as a intercept only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locations = meuse, # Points with the spatial and variable information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newdata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meuse.grid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Area where the interpolation will take place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idp = 2.5) # inverse distance weighting power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spplot(idw.gstat,"var1.pred", colorkey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TRUE,main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="Interpolated Zinc concentration (ppm)")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364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735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973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165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require(sp)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 x + y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Using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Kige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krige.cv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(log(zinc) ~ 1,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               locations = meuse,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          model 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fit.variogram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(variogram(log(zinc) ~ 1, meuse),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                 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vgm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(1, 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800, 1)),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this setup results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ina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leave one out Cross validation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nfold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nrow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(meuse))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summary(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RMS error (precision)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res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as.data.frame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meuse.krige.cv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)$residual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sqrt(mean(res^2))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[1] 0.3918015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mean error (bias)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mean(res)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[1] -2.056426e-05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median error (bias)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median(res)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[1] -0.01301645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res.cv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as.data.frame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(res)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res.cv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coordinates(meuse)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bubble(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res.cv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zcol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="res",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pch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=19,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main="Cross validation errors")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6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36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library(spatstat); library(maptools)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create a A marked point pattern object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Meuse.ppp &lt;-  as.ppp.SpatialPointsDataFrame(meuse[,"zinc"]) # a maptools function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idw.spatstat &lt;- spatstat::idw(X = Meuse.ppp, # A marked point pattern object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                       at = "pixel", # compute the intensity values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                           # at a grid of pixel locations 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power = 2.5, # inverse distance weighting power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se=TRUE) # Estimate SE?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idw.spatstat[["estimate"]][["v"]][1:3,1:5]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45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data(meuse.grid)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coordinates(meuse.grid)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idw.gstat &lt;- gstat::idw(formula = zinc ~ 1, # formula as a intercept only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locations = meuse, # Points with the spatial and variable information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newdata = meuse.grid, # Area where the interpolation will take place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idp = 2.5) # inverse distance weighting power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as.data.frame(idw.gstat)[1:3, ]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detach("package:gstat", unload=TRUE)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35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library(spatstat); library(maptools)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create a A marked point pattern object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Meuse.ppp &lt;-  as.ppp.SpatialPointsDataFrame(meuse[,"zinc"]) # a maptools function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idw.spatstat &lt;- spatstat::idw(X = Meuse.ppp, # A marked point pattern object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                       at = "pixel", # compute the intensity values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                           # at a grid of pixel locations  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   power = 2.5, # inverse distance weighting power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se=TRUE) # Estimate SE?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plot(idw.spatstat)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detach("package:spatstat", unload=TRUE)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detach("package:maptools", unload=TRUE)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library(gstat)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data(meuse.grid)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coordinates(meuse.grid) &lt;- ~x+y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idw.gstat &lt;- gstat::idw(formula = zinc ~ 1, # formula as a intercept only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         locations = meuse, # Points with the spatial and variable information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newdata = meuse.grid, # Area where the interpolation will take place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                 idp = 2.5) # inverse distance weighting power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spplot(idw.gstat, colorkey = 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detach("package:gstat", unload=TRUE)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10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library(akima); library(sp)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Bilinear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T,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cubic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F,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package:sp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package:akima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72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library(akima); library(sp)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Bilinear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T,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str(MeuseZinc)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turn the list output to a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xyz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interp2xyz(MeuseZinc,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gridded(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TRUE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="Bilinear interpolation")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cubic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F,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turn the list output to a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xyz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interp2xyz(MeuseZinc,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gridded(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TRUE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="cubic interpolation")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package:sp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package:akima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959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rm(list=ls());gc()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library(akima); library(sp)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data(meuse)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Bilinear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T,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str(MeuseZinc)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turn the list output to a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xyz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interp2xyz(MeuseZinc,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gridded(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TRUE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="Bilinear interpolation")</a:t>
            </a: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b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## cubic interpolation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 &lt;- interp(x=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X-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coordianates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y=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y-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coordiates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z =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meuse$zinc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# variable to interpolate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nx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200,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ny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300,#dimension of output grid in x and y direction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linear = F, # indicating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wether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linear or cubic interpolation should be used.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                   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extrap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F)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# turn the list output to a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xyz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&lt;- interp2xyz(MeuseZinc,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data.frame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= T)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coordinates(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~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x+y</a:t>
            </a:r>
            <a:endParaRPr lang="en-GB" sz="160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gridded(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&lt;- TRUE</a:t>
            </a:r>
          </a:p>
          <a:p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dev.new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()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spplot(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MeuseZincDatFrm,main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="cubic interpolation")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package:sp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detach("</a:t>
            </a:r>
            <a:r>
              <a:rPr lang="en-GB" sz="160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package:akima</a:t>
            </a:r>
            <a:r>
              <a:rPr lang="en-GB" sz="160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", unload=TRUE)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90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Spatial Interpolation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_DateCustomA">
            <a:extLst>
              <a:ext uri="{FF2B5EF4-FFF2-40B4-BE49-F238E27FC236}">
                <a16:creationId xmlns:a16="http://schemas.microsoft.com/office/drawing/2014/main" id="{14D87F86-752A-834E-8D65-D14F3392A0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Spatial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5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3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55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91DF8922-1EC6-CA44-9D14-45F49AB18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Spatial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Spatial Interpolation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22/11/2022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6" r:id="rId21"/>
    <p:sldLayoutId id="2147483689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1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102A-39B0-1542-B485-5224679D9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315913"/>
            <a:ext cx="10891069" cy="2983955"/>
          </a:xfrm>
        </p:spPr>
        <p:txBody>
          <a:bodyPr anchor="ctr"/>
          <a:lstStyle/>
          <a:p>
            <a:r>
              <a:rPr lang="en-GB" cap="none" noProof="0" dirty="0"/>
              <a:t>(GEO)SPATIAL INTERPOLATION</a:t>
            </a:r>
            <a:br>
              <a:rPr lang="en-GB" noProof="0" dirty="0"/>
            </a:br>
            <a:r>
              <a:rPr lang="en-GB" sz="4000" cap="none" noProof="0" dirty="0"/>
              <a:t>USING POINT INFORMATION</a:t>
            </a:r>
            <a:br>
              <a:rPr lang="en-GB" sz="4000" cap="none" noProof="0" dirty="0"/>
            </a:br>
            <a:r>
              <a:rPr lang="en-GB" sz="4000" cap="none" noProof="0" dirty="0"/>
              <a:t>TO GENERATE SPATIAL SURFACES </a:t>
            </a:r>
            <a:endParaRPr lang="en-GB" sz="44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63417-3320-5B4A-958E-53C345EB5E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GB" noProof="0" dirty="0"/>
              <a:t>Alejandro Ordonez</a:t>
            </a:r>
          </a:p>
          <a:p>
            <a:r>
              <a:rPr lang="en-GB" sz="1800" noProof="0" dirty="0"/>
              <a:t>Assistant Professor - Department of Bioscience </a:t>
            </a:r>
          </a:p>
          <a:p>
            <a:r>
              <a:rPr lang="en-GB" sz="1800" noProof="0" dirty="0"/>
              <a:t>Section for Ecoinformatics &amp; Biodiversity</a:t>
            </a:r>
          </a:p>
          <a:p>
            <a:r>
              <a:rPr lang="en-GB" sz="1800" noProof="0" dirty="0"/>
              <a:t>Center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A05E-E019-CD42-9C2D-F84B210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Inverse Distance Weighted Interpolation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F052-9B7E-6C4B-B74C-2F3618E4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756885"/>
            <a:ext cx="10220325" cy="747262"/>
          </a:xfrm>
        </p:spPr>
        <p:txBody>
          <a:bodyPr/>
          <a:lstStyle/>
          <a:p>
            <a:r>
              <a:rPr lang="en-GB" sz="2400" noProof="0" dirty="0"/>
              <a:t>Two different packages haver a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2400" noProof="0" dirty="0"/>
              <a:t>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D4BC-48D2-6B4F-9B2C-2469862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41C1-7000-964F-BB81-4F27F889AEE9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97972-BCA5-214C-B5AC-B63742E9D389}"/>
              </a:ext>
            </a:extLst>
          </p:cNvPr>
          <p:cNvSpPr/>
          <p:nvPr/>
        </p:nvSpPr>
        <p:spPr bwMode="auto">
          <a:xfrm>
            <a:off x="985839" y="2261250"/>
            <a:ext cx="10220324" cy="3636313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3200" dirty="0"/>
              <a:t> function in 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gstat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idw.gstat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idw(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formula as a intercept only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locations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 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Points with the spatial and variable information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newdata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Area where the interpolation will take place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idp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inverse distance weighting power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as.data.frame(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idw.gstat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]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var1.pred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var1.var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181180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333740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701.9621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NA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181140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333700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799.9616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NA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181180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333700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723.5780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NA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2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A05E-E019-CD42-9C2D-F84B210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Inverse Distance Weighted Interpolation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D4BC-48D2-6B4F-9B2C-2469862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41C1-7000-964F-BB81-4F27F889AEE9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0E149-2C41-6E46-9C2A-A18DF4B95BB0}"/>
              </a:ext>
            </a:extLst>
          </p:cNvPr>
          <p:cNvSpPr/>
          <p:nvPr/>
        </p:nvSpPr>
        <p:spPr bwMode="auto">
          <a:xfrm>
            <a:off x="830730" y="2145422"/>
            <a:ext cx="5138174" cy="3645650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2000" dirty="0"/>
              <a:t> function in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spatstat</a:t>
            </a: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idw.spatstat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95000"/>
              </a:lnSpc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97972-BCA5-214C-B5AC-B63742E9D389}"/>
              </a:ext>
            </a:extLst>
          </p:cNvPr>
          <p:cNvSpPr/>
          <p:nvPr/>
        </p:nvSpPr>
        <p:spPr bwMode="auto">
          <a:xfrm>
            <a:off x="6239432" y="2133469"/>
            <a:ext cx="4841221" cy="3681509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2000" dirty="0"/>
              <a:t> function in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gstat</a:t>
            </a: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spplot(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idw.gstat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20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colorkey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7FAD5-F6E1-C948-9EE3-61F23FB0E4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96" b="15990"/>
          <a:stretch/>
        </p:blipFill>
        <p:spPr>
          <a:xfrm>
            <a:off x="887497" y="2488048"/>
            <a:ext cx="5086201" cy="258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18DB2-EE90-494A-BF07-B0B1EDEAA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755" y="1940145"/>
            <a:ext cx="3801315" cy="380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3BD56-EEF8-9946-B04F-D52362EC1640}"/>
              </a:ext>
            </a:extLst>
          </p:cNvPr>
          <p:cNvSpPr txBox="1"/>
          <p:nvPr/>
        </p:nvSpPr>
        <p:spPr>
          <a:xfrm>
            <a:off x="8686801" y="3606892"/>
            <a:ext cx="1350683" cy="4678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No error </a:t>
            </a:r>
            <a:r>
              <a:rPr lang="en-GB" sz="1600" dirty="0"/>
              <a:t>measurement</a:t>
            </a:r>
            <a:endParaRPr lang="en-GB" sz="16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990F8-A0FD-8152-8BDC-D51CE0FE4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012" y="176295"/>
            <a:ext cx="1732997" cy="17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58F8-A176-8F4C-8223-5F0B3AF5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Bilinear and cubic interpolation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BA92-77C7-334E-9571-93DB7853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Bilinear and cubic interpolation are techniques for calculating values of a location-based on nearby grid cells using distances as weights</a:t>
            </a:r>
          </a:p>
          <a:p>
            <a:endParaRPr lang="en-GB" sz="2400" noProof="0" dirty="0"/>
          </a:p>
          <a:p>
            <a:pPr lvl="1"/>
            <a:r>
              <a:rPr lang="en-GB" sz="2400" i="1" u="sng" noProof="0" dirty="0"/>
              <a:t>Bilinear interpolation</a:t>
            </a:r>
            <a:r>
              <a:rPr lang="en-GB" sz="2400" i="1" noProof="0" dirty="0"/>
              <a:t> </a:t>
            </a:r>
            <a:r>
              <a:rPr lang="en-GB" sz="2400" noProof="0" dirty="0"/>
              <a:t>uses the </a:t>
            </a:r>
            <a:r>
              <a:rPr lang="en-GB" sz="2400" b="1" noProof="0" dirty="0"/>
              <a:t>4</a:t>
            </a:r>
            <a:r>
              <a:rPr lang="en-GB" sz="2400" noProof="0" dirty="0"/>
              <a:t> closest cell centers and takes a weighted average of these locations </a:t>
            </a:r>
          </a:p>
          <a:p>
            <a:pPr lvl="1"/>
            <a:r>
              <a:rPr lang="en-GB" sz="2400" i="1" u="sng" noProof="0" dirty="0"/>
              <a:t>Cubic interpolation </a:t>
            </a:r>
            <a:r>
              <a:rPr lang="en-GB" sz="2400" noProof="0" dirty="0"/>
              <a:t>uses the </a:t>
            </a:r>
            <a:r>
              <a:rPr lang="en-GB" sz="2400" b="1" noProof="0" dirty="0"/>
              <a:t>16</a:t>
            </a:r>
            <a:r>
              <a:rPr lang="en-GB" sz="2400" noProof="0" dirty="0"/>
              <a:t> closest cell centers and takes a weighted average of these locations.</a:t>
            </a:r>
          </a:p>
          <a:p>
            <a:pPr lvl="1"/>
            <a:endParaRPr lang="en-GB" sz="2400" noProof="0" dirty="0"/>
          </a:p>
          <a:p>
            <a:pPr marL="252000" lvl="1" indent="0" algn="ctr">
              <a:buNone/>
            </a:pPr>
            <a:r>
              <a:rPr lang="en-GB" sz="3200" noProof="0" dirty="0"/>
              <a:t>Both approaches are implemented in the </a:t>
            </a:r>
            <a:r>
              <a:rPr lang="en-GB" sz="32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interp</a:t>
            </a:r>
            <a:r>
              <a:rPr lang="en-GB" sz="3200" noProof="0" dirty="0"/>
              <a:t> function of the </a:t>
            </a:r>
            <a:r>
              <a:rPr lang="en-GB" sz="32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akima</a:t>
            </a:r>
            <a:r>
              <a:rPr lang="en-GB" sz="3200" noProof="0" dirty="0"/>
              <a:t> package</a:t>
            </a:r>
          </a:p>
          <a:p>
            <a:pPr marL="252000" lvl="1" indent="0">
              <a:buNone/>
            </a:pPr>
            <a:endParaRPr lang="en-GB" sz="2400" noProof="0" dirty="0"/>
          </a:p>
          <a:p>
            <a:pPr marL="252000" lvl="1" indent="0">
              <a:buNone/>
            </a:pPr>
            <a:endParaRPr lang="en-GB" sz="2400" noProof="0" dirty="0"/>
          </a:p>
          <a:p>
            <a:pPr lvl="1"/>
            <a:endParaRPr lang="en-GB" sz="2400" noProof="0" dirty="0"/>
          </a:p>
          <a:p>
            <a:pPr lvl="1"/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F0C5-46A6-1041-96C9-C9B17124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B54F-5D54-0042-87DB-1CD388A85E82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58883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7FBE69E-29B4-8A46-B82C-7CF9637E7D85}"/>
              </a:ext>
            </a:extLst>
          </p:cNvPr>
          <p:cNvGrpSpPr/>
          <p:nvPr/>
        </p:nvGrpSpPr>
        <p:grpSpPr>
          <a:xfrm>
            <a:off x="4985860" y="2623150"/>
            <a:ext cx="2216106" cy="2172603"/>
            <a:chOff x="4985860" y="2623150"/>
            <a:chExt cx="2216106" cy="217260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D557606-A7F1-B843-B6F2-5D8432C5AF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3329606"/>
              <a:ext cx="175137" cy="170503"/>
            </a:xfrm>
            <a:prstGeom prst="ellipse">
              <a:avLst/>
            </a:prstGeom>
            <a:solidFill>
              <a:schemeClr val="tx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FA634F6-3E32-9948-94AC-D567E65F11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36472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33B004E-C554-114A-A603-7BCC6D53A7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3414857"/>
              <a:ext cx="2216106" cy="0"/>
            </a:xfrm>
            <a:prstGeom prst="line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E812F6-A4B4-4D43-8181-0D9B013D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Bilinear interpolation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B4E7-CB18-C543-8AB5-E1B79F78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E103-E0B9-EB46-8B0F-B5E6A6612CAC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AF86F-D0E1-074D-AF89-3BA27D9FAA78}"/>
              </a:ext>
            </a:extLst>
          </p:cNvPr>
          <p:cNvSpPr txBox="1"/>
          <p:nvPr/>
        </p:nvSpPr>
        <p:spPr>
          <a:xfrm>
            <a:off x="838427" y="2990999"/>
            <a:ext cx="2909608" cy="877163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b="1" dirty="0">
                <a:latin typeface="+mn-lt"/>
              </a:rPr>
              <a:t>Step 1:</a:t>
            </a:r>
          </a:p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Linear interpolation in the X direction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620D706-F8B5-6B40-ABD5-3AF271C58149}"/>
              </a:ext>
            </a:extLst>
          </p:cNvPr>
          <p:cNvGrpSpPr/>
          <p:nvPr/>
        </p:nvGrpSpPr>
        <p:grpSpPr>
          <a:xfrm>
            <a:off x="4985860" y="2623150"/>
            <a:ext cx="2216106" cy="2172603"/>
            <a:chOff x="4985860" y="2623150"/>
            <a:chExt cx="2216106" cy="2172603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6FFAF-2A14-5D41-B64F-DE3EDA556D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4571307"/>
              <a:ext cx="22161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0CE47E0-4C45-4442-A3DA-1462F9799B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2836293"/>
              <a:ext cx="22161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AF8109D-BFC4-B249-B92E-2107A9176A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8991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DCB37E-A5E5-3347-81E5-9A939159DC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47974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ABC04B-2333-EF4B-8F49-F2F45A4B0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2751042"/>
              <a:ext cx="175137" cy="170503"/>
            </a:xfrm>
            <a:prstGeom prst="ellipse">
              <a:avLst/>
            </a:prstGeom>
            <a:solidFill>
              <a:srgbClr val="FFC00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11721A4-965B-5447-9CF3-3B261F82B5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4486056"/>
              <a:ext cx="175137" cy="170503"/>
            </a:xfrm>
            <a:prstGeom prst="ellipse">
              <a:avLst/>
            </a:prstGeom>
            <a:solidFill>
              <a:srgbClr val="7030A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46AFF65-F2EF-234A-AB6F-1EF78FC175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36836" y="4486056"/>
              <a:ext cx="175137" cy="170503"/>
            </a:xfrm>
            <a:prstGeom prst="ellipse">
              <a:avLst/>
            </a:prstGeom>
            <a:solidFill>
              <a:srgbClr val="99FF99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386688-1F37-0441-8F59-D5D9BFE7E2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36836" y="2751042"/>
              <a:ext cx="175137" cy="170503"/>
            </a:xfrm>
            <a:prstGeom prst="ellipse">
              <a:avLst/>
            </a:prstGeom>
            <a:solidFill>
              <a:srgbClr val="FFFF0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C9E70A7-7B95-AC45-AEFB-5BFB5261BB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5819" y="2751042"/>
              <a:ext cx="175137" cy="170503"/>
            </a:xfrm>
            <a:prstGeom prst="ellipse">
              <a:avLst/>
            </a:prstGeom>
            <a:solidFill>
              <a:srgbClr val="9999FF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100587B-9FCF-9B40-B4ED-3FC84E5F97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5819" y="4486056"/>
              <a:ext cx="175137" cy="170503"/>
            </a:xfrm>
            <a:prstGeom prst="ellipse">
              <a:avLst/>
            </a:prstGeom>
            <a:solidFill>
              <a:srgbClr val="FF9999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01E5C29-CEE6-0A45-BD8F-9F54F98540B3}"/>
              </a:ext>
            </a:extLst>
          </p:cNvPr>
          <p:cNvSpPr txBox="1"/>
          <p:nvPr/>
        </p:nvSpPr>
        <p:spPr>
          <a:xfrm>
            <a:off x="3535747" y="2269898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F(Q</a:t>
            </a:r>
            <a:r>
              <a:rPr lang="en-GB" sz="2000" baseline="-25000" dirty="0">
                <a:latin typeface="+mn-lt"/>
              </a:rPr>
              <a:t>1,2</a:t>
            </a:r>
            <a:r>
              <a:rPr lang="en-GB" sz="2000" dirty="0">
                <a:latin typeface="+mn-lt"/>
              </a:rPr>
              <a:t>) = (X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F7671E-CDDF-7648-9CC9-B5188355631A}"/>
              </a:ext>
            </a:extLst>
          </p:cNvPr>
          <p:cNvSpPr txBox="1"/>
          <p:nvPr/>
        </p:nvSpPr>
        <p:spPr>
          <a:xfrm>
            <a:off x="3535747" y="4907475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/>
              <a:t>F(Q</a:t>
            </a:r>
            <a:r>
              <a:rPr lang="en-GB" sz="2000" baseline="-25000" dirty="0"/>
              <a:t>1,1</a:t>
            </a:r>
            <a:r>
              <a:rPr lang="en-GB" sz="2000" dirty="0"/>
              <a:t>) = </a:t>
            </a: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B64982-1E6C-7A4C-8179-5AEF14CD1371}"/>
              </a:ext>
            </a:extLst>
          </p:cNvPr>
          <p:cNvSpPr txBox="1"/>
          <p:nvPr/>
        </p:nvSpPr>
        <p:spPr>
          <a:xfrm>
            <a:off x="6955381" y="2269898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) =</a:t>
            </a:r>
            <a:r>
              <a:rPr lang="en-GB" sz="2000" dirty="0"/>
              <a:t> F(Q</a:t>
            </a:r>
            <a:r>
              <a:rPr lang="en-GB" sz="2000" baseline="-25000" dirty="0"/>
              <a:t>2,2</a:t>
            </a:r>
            <a:r>
              <a:rPr lang="en-GB" sz="2000" dirty="0"/>
              <a:t>)</a:t>
            </a:r>
            <a:endParaRPr lang="en-GB" sz="2000" dirty="0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238FE1-15DD-0943-AECB-3455E8B6256D}"/>
              </a:ext>
            </a:extLst>
          </p:cNvPr>
          <p:cNvSpPr txBox="1"/>
          <p:nvPr/>
        </p:nvSpPr>
        <p:spPr>
          <a:xfrm>
            <a:off x="6955381" y="4907475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)</a:t>
            </a:r>
            <a:r>
              <a:rPr lang="en-GB" sz="2000" dirty="0"/>
              <a:t> = F(Q</a:t>
            </a:r>
            <a:r>
              <a:rPr lang="en-GB" sz="2000" baseline="-25000" dirty="0"/>
              <a:t>2,1</a:t>
            </a:r>
            <a:r>
              <a:rPr lang="en-GB" sz="2000" dirty="0"/>
              <a:t>)</a:t>
            </a:r>
            <a:endParaRPr lang="en-GB" sz="2000" dirty="0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C2B297F-B4BA-B34C-BA24-D52A68E56EB7}"/>
              </a:ext>
            </a:extLst>
          </p:cNvPr>
          <p:cNvSpPr txBox="1"/>
          <p:nvPr/>
        </p:nvSpPr>
        <p:spPr>
          <a:xfrm>
            <a:off x="5666461" y="3514489"/>
            <a:ext cx="527388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(X,Y)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07F67-4B9D-834E-ADCA-8E87CC2B90EF}"/>
              </a:ext>
            </a:extLst>
          </p:cNvPr>
          <p:cNvGrpSpPr/>
          <p:nvPr/>
        </p:nvGrpSpPr>
        <p:grpSpPr>
          <a:xfrm>
            <a:off x="3590458" y="1284941"/>
            <a:ext cx="5007909" cy="674034"/>
            <a:chOff x="3744205" y="1179058"/>
            <a:chExt cx="5007909" cy="674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C3601F-396B-5D46-9EB2-8A0E4196D39E}"/>
                    </a:ext>
                  </a:extLst>
                </p:cNvPr>
                <p:cNvSpPr txBox="1"/>
                <p:nvPr/>
              </p:nvSpPr>
              <p:spPr>
                <a:xfrm>
                  <a:off x="3765332" y="1291911"/>
                  <a:ext cx="4965655" cy="448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C3601F-396B-5D46-9EB2-8A0E4196D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332" y="1291911"/>
                  <a:ext cx="4965655" cy="448328"/>
                </a:xfrm>
                <a:prstGeom prst="rect">
                  <a:avLst/>
                </a:prstGeom>
                <a:blipFill>
                  <a:blip r:embed="rId2"/>
                  <a:stretch>
                    <a:fillRect l="-1023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9882C5DB-33CE-C849-8AED-15675B742A4C}"/>
                </a:ext>
              </a:extLst>
            </p:cNvPr>
            <p:cNvSpPr/>
            <p:nvPr/>
          </p:nvSpPr>
          <p:spPr bwMode="auto">
            <a:xfrm>
              <a:off x="3744205" y="1179058"/>
              <a:ext cx="5007909" cy="674034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65F51E-878D-4E40-B5F6-5F36E7149BC5}"/>
              </a:ext>
            </a:extLst>
          </p:cNvPr>
          <p:cNvGrpSpPr/>
          <p:nvPr/>
        </p:nvGrpSpPr>
        <p:grpSpPr>
          <a:xfrm>
            <a:off x="3590458" y="5560546"/>
            <a:ext cx="5007909" cy="674034"/>
            <a:chOff x="3323849" y="5320654"/>
            <a:chExt cx="5007909" cy="674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653BB0-490B-DC44-9105-E3C0E6C14C11}"/>
                    </a:ext>
                  </a:extLst>
                </p:cNvPr>
                <p:cNvSpPr txBox="1"/>
                <p:nvPr/>
              </p:nvSpPr>
              <p:spPr>
                <a:xfrm>
                  <a:off x="3371073" y="5433507"/>
                  <a:ext cx="4913460" cy="448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653BB0-490B-DC44-9105-E3C0E6C1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073" y="5433507"/>
                  <a:ext cx="4913460" cy="448328"/>
                </a:xfrm>
                <a:prstGeom prst="rect">
                  <a:avLst/>
                </a:prstGeom>
                <a:blipFill>
                  <a:blip r:embed="rId3"/>
                  <a:stretch>
                    <a:fillRect l="-1034" b="-1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FBAA043-A551-A94F-AE91-B07AE1AFD4EF}"/>
                </a:ext>
              </a:extLst>
            </p:cNvPr>
            <p:cNvSpPr/>
            <p:nvPr/>
          </p:nvSpPr>
          <p:spPr bwMode="auto">
            <a:xfrm>
              <a:off x="3323849" y="5320654"/>
              <a:ext cx="5007909" cy="674034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7BA92B-1AF9-7648-AEAB-4AAEC1C6AD3A}"/>
              </a:ext>
            </a:extLst>
          </p:cNvPr>
          <p:cNvCxnSpPr>
            <a:stCxn id="64" idx="2"/>
            <a:endCxn id="43" idx="0"/>
          </p:cNvCxnSpPr>
          <p:nvPr/>
        </p:nvCxnSpPr>
        <p:spPr bwMode="auto">
          <a:xfrm flipH="1">
            <a:off x="5541886" y="1958975"/>
            <a:ext cx="552527" cy="792067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ADCF99-53DA-3846-9B58-BB2967657D45}"/>
              </a:ext>
            </a:extLst>
          </p:cNvPr>
          <p:cNvCxnSpPr>
            <a:cxnSpLocks/>
            <a:stCxn id="65" idx="0"/>
            <a:endCxn id="44" idx="4"/>
          </p:cNvCxnSpPr>
          <p:nvPr/>
        </p:nvCxnSpPr>
        <p:spPr bwMode="auto">
          <a:xfrm flipH="1" flipV="1">
            <a:off x="5541886" y="4656559"/>
            <a:ext cx="552527" cy="903987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5922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7FBE69E-29B4-8A46-B82C-7CF9637E7D85}"/>
              </a:ext>
            </a:extLst>
          </p:cNvPr>
          <p:cNvGrpSpPr/>
          <p:nvPr/>
        </p:nvGrpSpPr>
        <p:grpSpPr>
          <a:xfrm>
            <a:off x="2544111" y="2589655"/>
            <a:ext cx="2216106" cy="2172603"/>
            <a:chOff x="4985860" y="2623150"/>
            <a:chExt cx="2216106" cy="217260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D557606-A7F1-B843-B6F2-5D8432C5AF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3329606"/>
              <a:ext cx="175137" cy="170503"/>
            </a:xfrm>
            <a:prstGeom prst="ellipse">
              <a:avLst/>
            </a:prstGeom>
            <a:solidFill>
              <a:schemeClr val="tx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FA634F6-3E32-9948-94AC-D567E65F11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36472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33B004E-C554-114A-A603-7BCC6D53A7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3414857"/>
              <a:ext cx="2216106" cy="0"/>
            </a:xfrm>
            <a:prstGeom prst="line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E812F6-A4B4-4D43-8181-0D9B013D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Bilinear interpolation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B4E7-CB18-C543-8AB5-E1B79F78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E103-E0B9-EB46-8B0F-B5E6A6612CAC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AF86F-D0E1-074D-AF89-3BA27D9FAA78}"/>
              </a:ext>
            </a:extLst>
          </p:cNvPr>
          <p:cNvSpPr txBox="1"/>
          <p:nvPr/>
        </p:nvSpPr>
        <p:spPr>
          <a:xfrm>
            <a:off x="6980046" y="1958975"/>
            <a:ext cx="4226117" cy="877163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b="1" dirty="0"/>
              <a:t>Step 2: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linear interpolation of values generated in step 1 in the Y direction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620D706-F8B5-6B40-ABD5-3AF271C58149}"/>
              </a:ext>
            </a:extLst>
          </p:cNvPr>
          <p:cNvGrpSpPr/>
          <p:nvPr/>
        </p:nvGrpSpPr>
        <p:grpSpPr>
          <a:xfrm>
            <a:off x="2544111" y="2589655"/>
            <a:ext cx="2216106" cy="2172603"/>
            <a:chOff x="4985860" y="2623150"/>
            <a:chExt cx="2216106" cy="2172603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6FFAF-2A14-5D41-B64F-DE3EDA556D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4571307"/>
              <a:ext cx="22161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0CE47E0-4C45-4442-A3DA-1462F9799B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860" y="2836293"/>
              <a:ext cx="22161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AF8109D-BFC4-B249-B92E-2107A9176A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8991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DCB37E-A5E5-3347-81E5-9A939159DC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47974" y="2623150"/>
              <a:ext cx="10827" cy="2172603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ABC04B-2333-EF4B-8F49-F2F45A4B0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2751042"/>
              <a:ext cx="175137" cy="170503"/>
            </a:xfrm>
            <a:prstGeom prst="ellipse">
              <a:avLst/>
            </a:prstGeom>
            <a:solidFill>
              <a:srgbClr val="FFC00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11721A4-965B-5447-9CF3-3B261F82B5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54317" y="4486056"/>
              <a:ext cx="175137" cy="170503"/>
            </a:xfrm>
            <a:prstGeom prst="ellipse">
              <a:avLst/>
            </a:prstGeom>
            <a:solidFill>
              <a:srgbClr val="7030A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46AFF65-F2EF-234A-AB6F-1EF78FC175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36836" y="4486056"/>
              <a:ext cx="175137" cy="170503"/>
            </a:xfrm>
            <a:prstGeom prst="ellipse">
              <a:avLst/>
            </a:prstGeom>
            <a:solidFill>
              <a:srgbClr val="99FF99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386688-1F37-0441-8F59-D5D9BFE7E2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36836" y="2751042"/>
              <a:ext cx="175137" cy="170503"/>
            </a:xfrm>
            <a:prstGeom prst="ellipse">
              <a:avLst/>
            </a:prstGeom>
            <a:solidFill>
              <a:srgbClr val="FFFF00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C9E70A7-7B95-AC45-AEFB-5BFB5261BB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5819" y="2751042"/>
              <a:ext cx="175137" cy="170503"/>
            </a:xfrm>
            <a:prstGeom prst="ellipse">
              <a:avLst/>
            </a:prstGeom>
            <a:solidFill>
              <a:srgbClr val="9999FF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100587B-9FCF-9B40-B4ED-3FC84E5F97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5819" y="4486056"/>
              <a:ext cx="175137" cy="170503"/>
            </a:xfrm>
            <a:prstGeom prst="ellipse">
              <a:avLst/>
            </a:prstGeom>
            <a:solidFill>
              <a:srgbClr val="FF9999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01E5C29-CEE6-0A45-BD8F-9F54F98540B3}"/>
              </a:ext>
            </a:extLst>
          </p:cNvPr>
          <p:cNvSpPr txBox="1"/>
          <p:nvPr/>
        </p:nvSpPr>
        <p:spPr>
          <a:xfrm>
            <a:off x="1093998" y="2236403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F(Q</a:t>
            </a:r>
            <a:r>
              <a:rPr lang="en-GB" sz="2000" baseline="-25000" dirty="0">
                <a:latin typeface="+mn-lt"/>
              </a:rPr>
              <a:t>1,2</a:t>
            </a:r>
            <a:r>
              <a:rPr lang="en-GB" sz="2000" dirty="0">
                <a:latin typeface="+mn-lt"/>
              </a:rPr>
              <a:t>) = (X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F7671E-CDDF-7648-9CC9-B5188355631A}"/>
              </a:ext>
            </a:extLst>
          </p:cNvPr>
          <p:cNvSpPr txBox="1"/>
          <p:nvPr/>
        </p:nvSpPr>
        <p:spPr>
          <a:xfrm>
            <a:off x="1093998" y="4873980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/>
              <a:t>F(Q</a:t>
            </a:r>
            <a:r>
              <a:rPr lang="en-GB" sz="2000" baseline="-25000" dirty="0"/>
              <a:t>1,1</a:t>
            </a:r>
            <a:r>
              <a:rPr lang="en-GB" sz="2000" dirty="0"/>
              <a:t>) = </a:t>
            </a: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B64982-1E6C-7A4C-8179-5AEF14CD1371}"/>
              </a:ext>
            </a:extLst>
          </p:cNvPr>
          <p:cNvSpPr txBox="1"/>
          <p:nvPr/>
        </p:nvSpPr>
        <p:spPr>
          <a:xfrm>
            <a:off x="4513632" y="2236403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) =</a:t>
            </a:r>
            <a:r>
              <a:rPr lang="en-GB" sz="2000" dirty="0"/>
              <a:t> F(Q</a:t>
            </a:r>
            <a:r>
              <a:rPr lang="en-GB" sz="2000" baseline="-25000" dirty="0"/>
              <a:t>2,2</a:t>
            </a:r>
            <a:r>
              <a:rPr lang="en-GB" sz="2000" dirty="0"/>
              <a:t>)</a:t>
            </a:r>
            <a:endParaRPr lang="en-GB" sz="2000" dirty="0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238FE1-15DD-0943-AECB-3455E8B6256D}"/>
              </a:ext>
            </a:extLst>
          </p:cNvPr>
          <p:cNvSpPr txBox="1"/>
          <p:nvPr/>
        </p:nvSpPr>
        <p:spPr>
          <a:xfrm>
            <a:off x="4513632" y="4873980"/>
            <a:ext cx="172322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</a:t>
            </a:r>
            <a:r>
              <a:rPr lang="en-GB" sz="2000" baseline="-25000" dirty="0">
                <a:latin typeface="+mn-lt"/>
              </a:rPr>
              <a:t>2</a:t>
            </a:r>
            <a:r>
              <a:rPr lang="en-GB" sz="2000" dirty="0">
                <a:latin typeface="+mn-lt"/>
              </a:rPr>
              <a:t>,Y</a:t>
            </a:r>
            <a:r>
              <a:rPr lang="en-GB" sz="2000" baseline="-25000" dirty="0">
                <a:latin typeface="+mn-lt"/>
              </a:rPr>
              <a:t>1</a:t>
            </a:r>
            <a:r>
              <a:rPr lang="en-GB" sz="2000" dirty="0">
                <a:latin typeface="+mn-lt"/>
              </a:rPr>
              <a:t>)</a:t>
            </a:r>
            <a:r>
              <a:rPr lang="en-GB" sz="2000" dirty="0"/>
              <a:t> = F(Q</a:t>
            </a:r>
            <a:r>
              <a:rPr lang="en-GB" sz="2000" baseline="-25000" dirty="0"/>
              <a:t>2,1</a:t>
            </a:r>
            <a:r>
              <a:rPr lang="en-GB" sz="2000" dirty="0"/>
              <a:t>)</a:t>
            </a:r>
            <a:endParaRPr lang="en-GB" sz="2000" dirty="0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C2B297F-B4BA-B34C-BA24-D52A68E56EB7}"/>
              </a:ext>
            </a:extLst>
          </p:cNvPr>
          <p:cNvSpPr txBox="1"/>
          <p:nvPr/>
        </p:nvSpPr>
        <p:spPr>
          <a:xfrm>
            <a:off x="3214664" y="2968528"/>
            <a:ext cx="527388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>
                <a:latin typeface="+mn-lt"/>
              </a:rPr>
              <a:t>(X,Y)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65F51E-878D-4E40-B5F6-5F36E7149BC5}"/>
              </a:ext>
            </a:extLst>
          </p:cNvPr>
          <p:cNvGrpSpPr/>
          <p:nvPr/>
        </p:nvGrpSpPr>
        <p:grpSpPr>
          <a:xfrm>
            <a:off x="5518737" y="3779197"/>
            <a:ext cx="5082449" cy="674034"/>
            <a:chOff x="3323849" y="5320654"/>
            <a:chExt cx="5082449" cy="674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653BB0-490B-DC44-9105-E3C0E6C14C11}"/>
                    </a:ext>
                  </a:extLst>
                </p:cNvPr>
                <p:cNvSpPr txBox="1"/>
                <p:nvPr/>
              </p:nvSpPr>
              <p:spPr>
                <a:xfrm>
                  <a:off x="3371073" y="5433507"/>
                  <a:ext cx="5035225" cy="450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653BB0-490B-DC44-9105-E3C0E6C1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073" y="5433507"/>
                  <a:ext cx="5035225" cy="450060"/>
                </a:xfrm>
                <a:prstGeom prst="rect">
                  <a:avLst/>
                </a:prstGeom>
                <a:blipFill>
                  <a:blip r:embed="rId2"/>
                  <a:stretch>
                    <a:fillRect t="-285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FBAA043-A551-A94F-AE91-B07AE1AFD4EF}"/>
                </a:ext>
              </a:extLst>
            </p:cNvPr>
            <p:cNvSpPr/>
            <p:nvPr/>
          </p:nvSpPr>
          <p:spPr bwMode="auto">
            <a:xfrm>
              <a:off x="3323849" y="5320654"/>
              <a:ext cx="5007909" cy="674034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7BA92B-1AF9-7648-AEAB-4AAEC1C6AD3A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3100137" y="1925480"/>
            <a:ext cx="0" cy="792067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ADCF99-53DA-3846-9B58-BB2967657D45}"/>
              </a:ext>
            </a:extLst>
          </p:cNvPr>
          <p:cNvCxnSpPr>
            <a:cxnSpLocks/>
            <a:endCxn id="44" idx="4"/>
          </p:cNvCxnSpPr>
          <p:nvPr/>
        </p:nvCxnSpPr>
        <p:spPr bwMode="auto">
          <a:xfrm flipV="1">
            <a:off x="3100137" y="4623064"/>
            <a:ext cx="0" cy="930325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B04E9B4-6D07-EA40-82A2-72FF5258BC40}"/>
              </a:ext>
            </a:extLst>
          </p:cNvPr>
          <p:cNvSpPr/>
          <p:nvPr/>
        </p:nvSpPr>
        <p:spPr>
          <a:xfrm>
            <a:off x="2647884" y="1558865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F(x,y</a:t>
            </a:r>
            <a:r>
              <a:rPr lang="en-GB" sz="2000" baseline="-25000" dirty="0"/>
              <a:t>2</a:t>
            </a:r>
            <a:r>
              <a:rPr lang="en-GB" sz="2000" dirty="0"/>
              <a:t>)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BD3FFC-2793-A646-9CC2-0512C8292385}"/>
              </a:ext>
            </a:extLst>
          </p:cNvPr>
          <p:cNvSpPr/>
          <p:nvPr/>
        </p:nvSpPr>
        <p:spPr>
          <a:xfrm>
            <a:off x="2708175" y="5497453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F(x,y</a:t>
            </a:r>
            <a:r>
              <a:rPr lang="en-GB" sz="2000" baseline="-25000" dirty="0"/>
              <a:t>2</a:t>
            </a:r>
            <a:r>
              <a:rPr lang="en-GB" sz="2000" dirty="0"/>
              <a:t>)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EF5DC0-DA8E-7B4D-AE3A-F57984DCCEB0}"/>
              </a:ext>
            </a:extLst>
          </p:cNvPr>
          <p:cNvCxnSpPr>
            <a:cxnSpLocks/>
            <a:stCxn id="65" idx="1"/>
            <a:endCxn id="103" idx="5"/>
          </p:cNvCxnSpPr>
          <p:nvPr/>
        </p:nvCxnSpPr>
        <p:spPr bwMode="auto">
          <a:xfrm flipH="1" flipV="1">
            <a:off x="3162057" y="3441644"/>
            <a:ext cx="2356680" cy="674570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7354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2E08-3966-7B42-A5E0-F353E4DD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Bilinear and cubic interpolation in 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26F7-A68A-FE49-AC81-DE2705E2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8EF0-03E7-9948-A00B-DA56CDB38084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4A8628-79B1-2441-89F1-BB552F70C696}"/>
              </a:ext>
            </a:extLst>
          </p:cNvPr>
          <p:cNvSpPr/>
          <p:nvPr/>
        </p:nvSpPr>
        <p:spPr>
          <a:xfrm>
            <a:off x="985838" y="1374200"/>
            <a:ext cx="5002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/>
              <a:t>Bilinear interpolation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C0C1B-52EC-8E4F-9B02-F832CDE1E730}"/>
              </a:ext>
            </a:extLst>
          </p:cNvPr>
          <p:cNvSpPr/>
          <p:nvPr/>
        </p:nvSpPr>
        <p:spPr>
          <a:xfrm>
            <a:off x="6209881" y="1374200"/>
            <a:ext cx="499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/>
              <a:t>Cubic interpolation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8E83EB-16F2-9D4D-905C-5388F795CDE9}"/>
              </a:ext>
            </a:extLst>
          </p:cNvPr>
          <p:cNvSpPr/>
          <p:nvPr/>
        </p:nvSpPr>
        <p:spPr bwMode="auto">
          <a:xfrm>
            <a:off x="985839" y="1373187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82714A-9DBE-2640-90A9-108C06471137}"/>
              </a:ext>
            </a:extLst>
          </p:cNvPr>
          <p:cNvSpPr/>
          <p:nvPr/>
        </p:nvSpPr>
        <p:spPr bwMode="auto">
          <a:xfrm>
            <a:off x="6203183" y="1373188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BC64F-212E-AA43-825A-09E73CAE0A3C}"/>
              </a:ext>
            </a:extLst>
          </p:cNvPr>
          <p:cNvSpPr/>
          <p:nvPr/>
        </p:nvSpPr>
        <p:spPr>
          <a:xfrm>
            <a:off x="1058427" y="2230280"/>
            <a:ext cx="488015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akima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 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Bilinear interpolation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interp(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X-coordinates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y-coordinates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variable to interpolate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#dimension of output grid in x and y direction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indicating if linear (T) or cubic (F) interpolation should be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44F1D-A514-294A-933E-13A7C1425DC4}"/>
              </a:ext>
            </a:extLst>
          </p:cNvPr>
          <p:cNvSpPr/>
          <p:nvPr/>
        </p:nvSpPr>
        <p:spPr>
          <a:xfrm>
            <a:off x="6245051" y="2230280"/>
            <a:ext cx="488015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akima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 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Cubic interpolation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interp(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X-coordinates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y-coordinates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variable to interpolate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#dimension of output grid in x and y direction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linear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B5760C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b="1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indicating if linear (T) or cubic (F) interpolation should be used.</a:t>
            </a:r>
          </a:p>
        </p:txBody>
      </p:sp>
    </p:spTree>
    <p:extLst>
      <p:ext uri="{BB962C8B-B14F-4D97-AF65-F5344CB8AC3E}">
        <p14:creationId xmlns:p14="http://schemas.microsoft.com/office/powerpoint/2010/main" val="392317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2E08-3966-7B42-A5E0-F353E4DD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Bilinear and cubic interpolation in 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26F7-A68A-FE49-AC81-DE2705E2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8EF0-03E7-9948-A00B-DA56CDB38084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D8DBF-17B9-B64A-943E-A11E93F2C314}"/>
              </a:ext>
            </a:extLst>
          </p:cNvPr>
          <p:cNvSpPr/>
          <p:nvPr/>
        </p:nvSpPr>
        <p:spPr>
          <a:xfrm>
            <a:off x="985839" y="1374200"/>
            <a:ext cx="5002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/>
              <a:t>Bilinear interpolation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0DDBA-D3C2-3D4A-9597-4A05C1EACFC7}"/>
              </a:ext>
            </a:extLst>
          </p:cNvPr>
          <p:cNvSpPr/>
          <p:nvPr/>
        </p:nvSpPr>
        <p:spPr>
          <a:xfrm>
            <a:off x="6206532" y="1374200"/>
            <a:ext cx="499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/>
              <a:t>Cubic interpolation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971DDB-8C9B-1740-B626-EC72D1AECA25}"/>
              </a:ext>
            </a:extLst>
          </p:cNvPr>
          <p:cNvSpPr/>
          <p:nvPr/>
        </p:nvSpPr>
        <p:spPr bwMode="auto">
          <a:xfrm>
            <a:off x="985838" y="1373187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8958072-7751-8448-934C-608C4BEDD790}"/>
              </a:ext>
            </a:extLst>
          </p:cNvPr>
          <p:cNvSpPr/>
          <p:nvPr/>
        </p:nvSpPr>
        <p:spPr bwMode="auto">
          <a:xfrm>
            <a:off x="6203183" y="1373188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5C90E-7271-9746-890D-4910B65F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3" y="1878590"/>
            <a:ext cx="4068000" cy="40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129579-97DA-3C40-B11D-7C172AFE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28" y="1878590"/>
            <a:ext cx="4068000" cy="406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96540-E03C-CB85-7BEC-E032A2FD5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211" y="2119054"/>
            <a:ext cx="1206143" cy="120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E86BF-D3BB-6102-70C0-CEB5A640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163" y="2130251"/>
            <a:ext cx="1206143" cy="12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7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2E08-3966-7B42-A5E0-F353E4DD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Bilinear and cubic interpolation in 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26F7-A68A-FE49-AC81-DE2705E2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8EF0-03E7-9948-A00B-DA56CDB38084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D8DBF-17B9-B64A-943E-A11E93F2C314}"/>
              </a:ext>
            </a:extLst>
          </p:cNvPr>
          <p:cNvSpPr/>
          <p:nvPr/>
        </p:nvSpPr>
        <p:spPr>
          <a:xfrm>
            <a:off x="985839" y="1374200"/>
            <a:ext cx="5002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/>
              <a:t>Bilinear interpolation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0DDBA-D3C2-3D4A-9597-4A05C1EACFC7}"/>
              </a:ext>
            </a:extLst>
          </p:cNvPr>
          <p:cNvSpPr/>
          <p:nvPr/>
        </p:nvSpPr>
        <p:spPr>
          <a:xfrm>
            <a:off x="6206532" y="1374200"/>
            <a:ext cx="499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/>
              <a:t>Cubic interpolation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971DDB-8C9B-1740-B626-EC72D1AECA25}"/>
              </a:ext>
            </a:extLst>
          </p:cNvPr>
          <p:cNvSpPr/>
          <p:nvPr/>
        </p:nvSpPr>
        <p:spPr bwMode="auto">
          <a:xfrm>
            <a:off x="985838" y="1373187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8958072-7751-8448-934C-608C4BEDD790}"/>
              </a:ext>
            </a:extLst>
          </p:cNvPr>
          <p:cNvSpPr/>
          <p:nvPr/>
        </p:nvSpPr>
        <p:spPr bwMode="auto">
          <a:xfrm>
            <a:off x="6203183" y="1373188"/>
            <a:ext cx="5002980" cy="4524375"/>
          </a:xfrm>
          <a:prstGeom prst="roundRect">
            <a:avLst>
              <a:gd name="adj" fmla="val 6673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5C90E-7271-9746-890D-4910B65F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63" y="1829563"/>
            <a:ext cx="4068000" cy="40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129579-97DA-3C40-B11D-7C172AFE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2" y="1878590"/>
            <a:ext cx="4068000" cy="406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72717-6288-6148-8D57-DCABE5A60213}"/>
              </a:ext>
            </a:extLst>
          </p:cNvPr>
          <p:cNvSpPr txBox="1"/>
          <p:nvPr/>
        </p:nvSpPr>
        <p:spPr>
          <a:xfrm>
            <a:off x="4677595" y="4772966"/>
            <a:ext cx="2652765" cy="78944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defRPr sz="1800">
                <a:latin typeface="+mn-lt"/>
              </a:defRPr>
            </a:lvl1pPr>
          </a:lstStyle>
          <a:p>
            <a:r>
              <a:rPr lang="en-GB"/>
              <a:t>The difference in shape of convex hulls relates to the difference in “used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336E1-8F71-1F45-8D68-124A85088367}"/>
              </a:ext>
            </a:extLst>
          </p:cNvPr>
          <p:cNvSpPr txBox="1"/>
          <p:nvPr/>
        </p:nvSpPr>
        <p:spPr>
          <a:xfrm>
            <a:off x="5000051" y="2646066"/>
            <a:ext cx="2188723" cy="131574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800" dirty="0">
                <a:latin typeface="+mn-lt"/>
              </a:rPr>
              <a:t>The white areas, are the regions outside the convex hull defined by the observations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D18314B-C2E5-E24C-B11A-560E38F7A2FE}"/>
              </a:ext>
            </a:extLst>
          </p:cNvPr>
          <p:cNvSpPr/>
          <p:nvPr/>
        </p:nvSpPr>
        <p:spPr bwMode="auto">
          <a:xfrm>
            <a:off x="1497204" y="2130251"/>
            <a:ext cx="2662814" cy="3667648"/>
          </a:xfrm>
          <a:custGeom>
            <a:avLst/>
            <a:gdLst>
              <a:gd name="connsiteX0" fmla="*/ 170822 w 2662814"/>
              <a:gd name="connsiteY0" fmla="*/ 3537019 h 3667648"/>
              <a:gd name="connsiteX1" fmla="*/ 0 w 2662814"/>
              <a:gd name="connsiteY1" fmla="*/ 3014505 h 3667648"/>
              <a:gd name="connsiteX2" fmla="*/ 924449 w 2662814"/>
              <a:gd name="connsiteY2" fmla="*/ 1477107 h 3667648"/>
              <a:gd name="connsiteX3" fmla="*/ 2361363 w 2662814"/>
              <a:gd name="connsiteY3" fmla="*/ 0 h 3667648"/>
              <a:gd name="connsiteX4" fmla="*/ 2552282 w 2662814"/>
              <a:gd name="connsiteY4" fmla="*/ 80386 h 3667648"/>
              <a:gd name="connsiteX5" fmla="*/ 2662814 w 2662814"/>
              <a:gd name="connsiteY5" fmla="*/ 291402 h 3667648"/>
              <a:gd name="connsiteX6" fmla="*/ 1919236 w 2662814"/>
              <a:gd name="connsiteY6" fmla="*/ 3235569 h 3667648"/>
              <a:gd name="connsiteX7" fmla="*/ 622998 w 2662814"/>
              <a:gd name="connsiteY7" fmla="*/ 3667648 h 3667648"/>
              <a:gd name="connsiteX8" fmla="*/ 170822 w 2662814"/>
              <a:gd name="connsiteY8" fmla="*/ 3537019 h 366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814" h="3667648">
                <a:moveTo>
                  <a:pt x="170822" y="3537019"/>
                </a:moveTo>
                <a:lnTo>
                  <a:pt x="0" y="3014505"/>
                </a:lnTo>
                <a:lnTo>
                  <a:pt x="924449" y="1477107"/>
                </a:lnTo>
                <a:lnTo>
                  <a:pt x="2361363" y="0"/>
                </a:lnTo>
                <a:lnTo>
                  <a:pt x="2552282" y="80386"/>
                </a:lnTo>
                <a:lnTo>
                  <a:pt x="2662814" y="291402"/>
                </a:lnTo>
                <a:lnTo>
                  <a:pt x="1919236" y="3235569"/>
                </a:lnTo>
                <a:lnTo>
                  <a:pt x="622998" y="3667648"/>
                </a:lnTo>
                <a:lnTo>
                  <a:pt x="170822" y="3537019"/>
                </a:ln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4AF907F-E407-794A-8FC1-348AA4ABC5DF}"/>
              </a:ext>
            </a:extLst>
          </p:cNvPr>
          <p:cNvSpPr/>
          <p:nvPr/>
        </p:nvSpPr>
        <p:spPr bwMode="auto">
          <a:xfrm>
            <a:off x="7628373" y="2093408"/>
            <a:ext cx="2662814" cy="3667648"/>
          </a:xfrm>
          <a:custGeom>
            <a:avLst/>
            <a:gdLst>
              <a:gd name="connsiteX0" fmla="*/ 170822 w 2662814"/>
              <a:gd name="connsiteY0" fmla="*/ 3537019 h 3667648"/>
              <a:gd name="connsiteX1" fmla="*/ 0 w 2662814"/>
              <a:gd name="connsiteY1" fmla="*/ 3014505 h 3667648"/>
              <a:gd name="connsiteX2" fmla="*/ 924449 w 2662814"/>
              <a:gd name="connsiteY2" fmla="*/ 1477107 h 3667648"/>
              <a:gd name="connsiteX3" fmla="*/ 2361363 w 2662814"/>
              <a:gd name="connsiteY3" fmla="*/ 0 h 3667648"/>
              <a:gd name="connsiteX4" fmla="*/ 2552282 w 2662814"/>
              <a:gd name="connsiteY4" fmla="*/ 80386 h 3667648"/>
              <a:gd name="connsiteX5" fmla="*/ 2662814 w 2662814"/>
              <a:gd name="connsiteY5" fmla="*/ 291402 h 3667648"/>
              <a:gd name="connsiteX6" fmla="*/ 1919236 w 2662814"/>
              <a:gd name="connsiteY6" fmla="*/ 3235569 h 3667648"/>
              <a:gd name="connsiteX7" fmla="*/ 622998 w 2662814"/>
              <a:gd name="connsiteY7" fmla="*/ 3667648 h 3667648"/>
              <a:gd name="connsiteX8" fmla="*/ 170822 w 2662814"/>
              <a:gd name="connsiteY8" fmla="*/ 3537019 h 366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2814" h="3667648">
                <a:moveTo>
                  <a:pt x="170822" y="3537019"/>
                </a:moveTo>
                <a:lnTo>
                  <a:pt x="0" y="3014505"/>
                </a:lnTo>
                <a:lnTo>
                  <a:pt x="924449" y="1477107"/>
                </a:lnTo>
                <a:lnTo>
                  <a:pt x="2361363" y="0"/>
                </a:lnTo>
                <a:lnTo>
                  <a:pt x="2552282" y="80386"/>
                </a:lnTo>
                <a:lnTo>
                  <a:pt x="2662814" y="291402"/>
                </a:lnTo>
                <a:lnTo>
                  <a:pt x="1919236" y="3235569"/>
                </a:lnTo>
                <a:lnTo>
                  <a:pt x="622998" y="3667648"/>
                </a:lnTo>
                <a:lnTo>
                  <a:pt x="170822" y="3537019"/>
                </a:ln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3ADB88B-FD28-464F-AA46-8C39CA2E46BE}"/>
              </a:ext>
            </a:extLst>
          </p:cNvPr>
          <p:cNvSpPr/>
          <p:nvPr/>
        </p:nvSpPr>
        <p:spPr bwMode="auto">
          <a:xfrm>
            <a:off x="7686989" y="2080009"/>
            <a:ext cx="2632668" cy="3687745"/>
          </a:xfrm>
          <a:custGeom>
            <a:avLst/>
            <a:gdLst>
              <a:gd name="connsiteX0" fmla="*/ 150725 w 2632668"/>
              <a:gd name="connsiteY0" fmla="*/ 3557116 h 3687745"/>
              <a:gd name="connsiteX1" fmla="*/ 150725 w 2632668"/>
              <a:gd name="connsiteY1" fmla="*/ 3506875 h 3687745"/>
              <a:gd name="connsiteX2" fmla="*/ 0 w 2632668"/>
              <a:gd name="connsiteY2" fmla="*/ 2994409 h 3687745"/>
              <a:gd name="connsiteX3" fmla="*/ 281354 w 2632668"/>
              <a:gd name="connsiteY3" fmla="*/ 2692958 h 3687745"/>
              <a:gd name="connsiteX4" fmla="*/ 331596 w 2632668"/>
              <a:gd name="connsiteY4" fmla="*/ 2512088 h 3687745"/>
              <a:gd name="connsiteX5" fmla="*/ 532563 w 2632668"/>
              <a:gd name="connsiteY5" fmla="*/ 2331217 h 3687745"/>
              <a:gd name="connsiteX6" fmla="*/ 612949 w 2632668"/>
              <a:gd name="connsiteY6" fmla="*/ 2160395 h 3687745"/>
              <a:gd name="connsiteX7" fmla="*/ 673240 w 2632668"/>
              <a:gd name="connsiteY7" fmla="*/ 2090057 h 3687745"/>
              <a:gd name="connsiteX8" fmla="*/ 894303 w 2632668"/>
              <a:gd name="connsiteY8" fmla="*/ 1477107 h 3687745"/>
              <a:gd name="connsiteX9" fmla="*/ 1155560 w 2632668"/>
              <a:gd name="connsiteY9" fmla="*/ 1306286 h 3687745"/>
              <a:gd name="connsiteX10" fmla="*/ 2039815 w 2632668"/>
              <a:gd name="connsiteY10" fmla="*/ 472272 h 3687745"/>
              <a:gd name="connsiteX11" fmla="*/ 2341266 w 2632668"/>
              <a:gd name="connsiteY11" fmla="*/ 0 h 3687745"/>
              <a:gd name="connsiteX12" fmla="*/ 2632668 w 2632668"/>
              <a:gd name="connsiteY12" fmla="*/ 301450 h 3687745"/>
              <a:gd name="connsiteX13" fmla="*/ 2592475 w 2632668"/>
              <a:gd name="connsiteY13" fmla="*/ 643094 h 3687745"/>
              <a:gd name="connsiteX14" fmla="*/ 2200589 w 2632668"/>
              <a:gd name="connsiteY14" fmla="*/ 1205802 h 3687745"/>
              <a:gd name="connsiteX15" fmla="*/ 1868993 w 2632668"/>
              <a:gd name="connsiteY15" fmla="*/ 3245617 h 3687745"/>
              <a:gd name="connsiteX16" fmla="*/ 874207 w 2632668"/>
              <a:gd name="connsiteY16" fmla="*/ 3436536 h 3687745"/>
              <a:gd name="connsiteX17" fmla="*/ 773723 w 2632668"/>
              <a:gd name="connsiteY17" fmla="*/ 3597310 h 3687745"/>
              <a:gd name="connsiteX18" fmla="*/ 582804 w 2632668"/>
              <a:gd name="connsiteY18" fmla="*/ 3687745 h 3687745"/>
              <a:gd name="connsiteX19" fmla="*/ 150725 w 2632668"/>
              <a:gd name="connsiteY19" fmla="*/ 3557116 h 368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2668" h="3687745">
                <a:moveTo>
                  <a:pt x="150725" y="3557116"/>
                </a:moveTo>
                <a:lnTo>
                  <a:pt x="150725" y="3506875"/>
                </a:lnTo>
                <a:lnTo>
                  <a:pt x="0" y="2994409"/>
                </a:lnTo>
                <a:lnTo>
                  <a:pt x="281354" y="2692958"/>
                </a:lnTo>
                <a:lnTo>
                  <a:pt x="331596" y="2512088"/>
                </a:lnTo>
                <a:lnTo>
                  <a:pt x="532563" y="2331217"/>
                </a:lnTo>
                <a:lnTo>
                  <a:pt x="612949" y="2160395"/>
                </a:lnTo>
                <a:lnTo>
                  <a:pt x="673240" y="2090057"/>
                </a:lnTo>
                <a:lnTo>
                  <a:pt x="894303" y="1477107"/>
                </a:lnTo>
                <a:lnTo>
                  <a:pt x="1155560" y="1306286"/>
                </a:lnTo>
                <a:lnTo>
                  <a:pt x="2039815" y="472272"/>
                </a:lnTo>
                <a:lnTo>
                  <a:pt x="2341266" y="0"/>
                </a:lnTo>
                <a:lnTo>
                  <a:pt x="2632668" y="301450"/>
                </a:lnTo>
                <a:lnTo>
                  <a:pt x="2592475" y="643094"/>
                </a:lnTo>
                <a:lnTo>
                  <a:pt x="2200589" y="1205802"/>
                </a:lnTo>
                <a:lnTo>
                  <a:pt x="1868993" y="3245617"/>
                </a:lnTo>
                <a:lnTo>
                  <a:pt x="874207" y="3436536"/>
                </a:lnTo>
                <a:lnTo>
                  <a:pt x="773723" y="3597310"/>
                </a:lnTo>
                <a:lnTo>
                  <a:pt x="582804" y="3687745"/>
                </a:lnTo>
                <a:lnTo>
                  <a:pt x="150725" y="3557116"/>
                </a:ln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80AC16E-FD1B-EB40-9A4B-188CF204ADCA}"/>
              </a:ext>
            </a:extLst>
          </p:cNvPr>
          <p:cNvSpPr/>
          <p:nvPr/>
        </p:nvSpPr>
        <p:spPr bwMode="auto">
          <a:xfrm>
            <a:off x="1518976" y="2133600"/>
            <a:ext cx="2632668" cy="3687745"/>
          </a:xfrm>
          <a:custGeom>
            <a:avLst/>
            <a:gdLst>
              <a:gd name="connsiteX0" fmla="*/ 150725 w 2632668"/>
              <a:gd name="connsiteY0" fmla="*/ 3557116 h 3687745"/>
              <a:gd name="connsiteX1" fmla="*/ 150725 w 2632668"/>
              <a:gd name="connsiteY1" fmla="*/ 3506875 h 3687745"/>
              <a:gd name="connsiteX2" fmla="*/ 0 w 2632668"/>
              <a:gd name="connsiteY2" fmla="*/ 2994409 h 3687745"/>
              <a:gd name="connsiteX3" fmla="*/ 281354 w 2632668"/>
              <a:gd name="connsiteY3" fmla="*/ 2692958 h 3687745"/>
              <a:gd name="connsiteX4" fmla="*/ 331596 w 2632668"/>
              <a:gd name="connsiteY4" fmla="*/ 2512088 h 3687745"/>
              <a:gd name="connsiteX5" fmla="*/ 532563 w 2632668"/>
              <a:gd name="connsiteY5" fmla="*/ 2331217 h 3687745"/>
              <a:gd name="connsiteX6" fmla="*/ 612949 w 2632668"/>
              <a:gd name="connsiteY6" fmla="*/ 2160395 h 3687745"/>
              <a:gd name="connsiteX7" fmla="*/ 673240 w 2632668"/>
              <a:gd name="connsiteY7" fmla="*/ 2090057 h 3687745"/>
              <a:gd name="connsiteX8" fmla="*/ 894303 w 2632668"/>
              <a:gd name="connsiteY8" fmla="*/ 1477107 h 3687745"/>
              <a:gd name="connsiteX9" fmla="*/ 1155560 w 2632668"/>
              <a:gd name="connsiteY9" fmla="*/ 1306286 h 3687745"/>
              <a:gd name="connsiteX10" fmla="*/ 2039815 w 2632668"/>
              <a:gd name="connsiteY10" fmla="*/ 472272 h 3687745"/>
              <a:gd name="connsiteX11" fmla="*/ 2341266 w 2632668"/>
              <a:gd name="connsiteY11" fmla="*/ 0 h 3687745"/>
              <a:gd name="connsiteX12" fmla="*/ 2632668 w 2632668"/>
              <a:gd name="connsiteY12" fmla="*/ 301450 h 3687745"/>
              <a:gd name="connsiteX13" fmla="*/ 2592475 w 2632668"/>
              <a:gd name="connsiteY13" fmla="*/ 643094 h 3687745"/>
              <a:gd name="connsiteX14" fmla="*/ 2200589 w 2632668"/>
              <a:gd name="connsiteY14" fmla="*/ 1205802 h 3687745"/>
              <a:gd name="connsiteX15" fmla="*/ 1868993 w 2632668"/>
              <a:gd name="connsiteY15" fmla="*/ 3245617 h 3687745"/>
              <a:gd name="connsiteX16" fmla="*/ 874207 w 2632668"/>
              <a:gd name="connsiteY16" fmla="*/ 3436536 h 3687745"/>
              <a:gd name="connsiteX17" fmla="*/ 773723 w 2632668"/>
              <a:gd name="connsiteY17" fmla="*/ 3597310 h 3687745"/>
              <a:gd name="connsiteX18" fmla="*/ 582804 w 2632668"/>
              <a:gd name="connsiteY18" fmla="*/ 3687745 h 3687745"/>
              <a:gd name="connsiteX19" fmla="*/ 150725 w 2632668"/>
              <a:gd name="connsiteY19" fmla="*/ 3557116 h 368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2668" h="3687745">
                <a:moveTo>
                  <a:pt x="150725" y="3557116"/>
                </a:moveTo>
                <a:lnTo>
                  <a:pt x="150725" y="3506875"/>
                </a:lnTo>
                <a:lnTo>
                  <a:pt x="0" y="2994409"/>
                </a:lnTo>
                <a:lnTo>
                  <a:pt x="281354" y="2692958"/>
                </a:lnTo>
                <a:lnTo>
                  <a:pt x="331596" y="2512088"/>
                </a:lnTo>
                <a:lnTo>
                  <a:pt x="532563" y="2331217"/>
                </a:lnTo>
                <a:lnTo>
                  <a:pt x="612949" y="2160395"/>
                </a:lnTo>
                <a:lnTo>
                  <a:pt x="673240" y="2090057"/>
                </a:lnTo>
                <a:lnTo>
                  <a:pt x="894303" y="1477107"/>
                </a:lnTo>
                <a:lnTo>
                  <a:pt x="1155560" y="1306286"/>
                </a:lnTo>
                <a:lnTo>
                  <a:pt x="2039815" y="472272"/>
                </a:lnTo>
                <a:lnTo>
                  <a:pt x="2341266" y="0"/>
                </a:lnTo>
                <a:lnTo>
                  <a:pt x="2632668" y="301450"/>
                </a:lnTo>
                <a:lnTo>
                  <a:pt x="2592475" y="643094"/>
                </a:lnTo>
                <a:lnTo>
                  <a:pt x="2200589" y="1205802"/>
                </a:lnTo>
                <a:lnTo>
                  <a:pt x="1868993" y="3245617"/>
                </a:lnTo>
                <a:lnTo>
                  <a:pt x="874207" y="3436536"/>
                </a:lnTo>
                <a:lnTo>
                  <a:pt x="773723" y="3597310"/>
                </a:lnTo>
                <a:lnTo>
                  <a:pt x="582804" y="3687745"/>
                </a:lnTo>
                <a:lnTo>
                  <a:pt x="150725" y="3557116"/>
                </a:ln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GB" sz="1600" err="1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36043-CA9F-6530-2A32-B7ED85AEC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734" y="2130251"/>
            <a:ext cx="1206143" cy="120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6252D-3ED1-EBAE-074E-BF720F01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982" y="2086710"/>
            <a:ext cx="1206143" cy="12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2245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9256DD-F038-4845-B6F0-9BCC681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Splines as an Interpolation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373D5-F2F0-974A-8B57-13FB494D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All approaches are based on the idea of 2-dimensional smoothing splines.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 IDW and bilinear</a:t>
            </a:r>
            <a:r>
              <a:rPr lang="en-GB" sz="2400" noProof="0" dirty="0"/>
              <a:t>/</a:t>
            </a:r>
            <a:r>
              <a:rPr lang="en-GB" sz="2400" dirty="0"/>
              <a:t>cubic interpolation, these </a:t>
            </a:r>
            <a:r>
              <a:rPr lang="en-GB" sz="2400" noProof="0" dirty="0"/>
              <a:t>methods are not “geostatistical”  in the sense that there is no model of the spatial structure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noProof="0" dirty="0"/>
              <a:t>The only goal here is to generate a “smooth” surface.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noProof="0" dirty="0"/>
          </a:p>
          <a:p>
            <a:pPr>
              <a:buNone/>
            </a:pPr>
            <a:r>
              <a:rPr lang="en-GB" sz="2400" b="1" dirty="0"/>
              <a:t>I will present two options</a:t>
            </a:r>
            <a:endParaRPr lang="en-GB" sz="2400" b="1" noProof="0" dirty="0"/>
          </a:p>
          <a:p>
            <a:pPr marL="774900" lvl="1" indent="-342900"/>
            <a:r>
              <a:rPr lang="en-GB" sz="2400" b="1" noProof="0" dirty="0"/>
              <a:t>Thin-plate splines</a:t>
            </a:r>
            <a:r>
              <a:rPr lang="en-GB" sz="2400" noProof="0" dirty="0"/>
              <a:t>: the smoothing, is based on the rigidity of the “surface”.</a:t>
            </a:r>
          </a:p>
          <a:p>
            <a:pPr marL="774900" lvl="1" indent="-342900"/>
            <a:r>
              <a:rPr lang="en-GB" sz="2400" b="1" noProof="0" dirty="0"/>
              <a:t>GAMs</a:t>
            </a:r>
            <a:r>
              <a:rPr lang="en-GB" sz="2400" noProof="0" dirty="0"/>
              <a:t>: Generalised Additive Model where you generate a “smoothing” function that optimized the fit to the used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5F4A-D82E-FA4E-B314-824B742F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0020-BF86-3444-A928-365EC39058DC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74113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B17C-282F-D243-B91B-EC943F84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we will talk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D427-B8B7-4C41-B5B1-D22D11CA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800" noProof="0" dirty="0"/>
              <a:t>Spatial Interpolation basics</a:t>
            </a:r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Using distances: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Inverse distance weighting or Bilinear/Cubic interpolation</a:t>
            </a:r>
            <a:endParaRPr lang="en-GB" sz="2400" noProof="0" dirty="0"/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Using regressions: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Linear regressions and locations as predictors</a:t>
            </a:r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Using Splines: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Splines and GAMS</a:t>
            </a:r>
            <a:endParaRPr lang="en-GB" sz="2400" noProof="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sz="2400" noProof="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800" noProof="0" dirty="0"/>
              <a:t>Leveraging the Spatial knowledge</a:t>
            </a:r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	Building a variogram: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The main ingredient of Geostatistical methods</a:t>
            </a:r>
            <a:endParaRPr lang="en-GB" sz="2400" noProof="0" dirty="0">
              <a:solidFill>
                <a:schemeClr val="bg1">
                  <a:lumMod val="65000"/>
                </a:schemeClr>
              </a:solidFill>
            </a:endParaRPr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Kriging: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Univariate Geostatistical method</a:t>
            </a:r>
            <a:endParaRPr lang="en-GB" sz="2400" noProof="0" dirty="0">
              <a:solidFill>
                <a:schemeClr val="bg1">
                  <a:lumMod val="65000"/>
                </a:schemeClr>
              </a:solidFill>
            </a:endParaRPr>
          </a:p>
          <a:p>
            <a:pPr marL="8892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noProof="0" dirty="0"/>
              <a:t>	Co-kriging: </a:t>
            </a:r>
            <a:r>
              <a:rPr lang="en-GB" noProof="0" dirty="0">
                <a:solidFill>
                  <a:schemeClr val="bg1">
                    <a:lumMod val="65000"/>
                  </a:schemeClr>
                </a:solidFill>
              </a:rPr>
              <a:t>Multivariate Geostatistical method</a:t>
            </a:r>
            <a:endParaRPr lang="en-GB" sz="2400" noProof="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sz="2400" noProof="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7741-AE5C-3B44-95BB-6BFD1037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DC36-1091-534E-A4F6-75022F27567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1169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5818-3C32-3147-958A-05A77E95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noProof="0"/>
              <a:t>Thin-plate splines (TPS) in R</a:t>
            </a:r>
            <a:endParaRPr lang="en-GB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1D7516-6CB6-7642-9160-2D32D104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5108575" cy="4521366"/>
          </a:xfrm>
        </p:spPr>
        <p:txBody>
          <a:bodyPr/>
          <a:lstStyle/>
          <a:p>
            <a:r>
              <a:rPr lang="en-GB" sz="2400" noProof="0" dirty="0"/>
              <a:t>A good analogy for the method is a a thin (so, flexible) plate that is warped to fit the data.</a:t>
            </a:r>
          </a:p>
          <a:p>
            <a:pPr>
              <a:buNone/>
            </a:pPr>
            <a:r>
              <a:rPr lang="en-GB" sz="2400" noProof="0" dirty="0"/>
              <a:t>This “surface” can be:</a:t>
            </a:r>
          </a:p>
          <a:p>
            <a:pPr lvl="1"/>
            <a:r>
              <a:rPr lang="en-GB" sz="2400" noProof="0" dirty="0"/>
              <a:t>Very “rigid”, i.e., just a single surface (the usual least-squares).</a:t>
            </a:r>
          </a:p>
          <a:p>
            <a:pPr lvl="1"/>
            <a:r>
              <a:rPr lang="en-GB" sz="2400" noProof="0" dirty="0"/>
              <a:t>Very “flexible”, (i.e., perfectly fitting every observation).</a:t>
            </a:r>
          </a:p>
          <a:p>
            <a:endParaRPr lang="en-GB" noProof="0" dirty="0"/>
          </a:p>
        </p:txBody>
      </p:sp>
      <p:pic>
        <p:nvPicPr>
          <p:cNvPr id="12" name="Picture 2" descr="Thin plate spline interpolation method. | Download Scientific Diagram">
            <a:extLst>
              <a:ext uri="{FF2B5EF4-FFF2-40B4-BE49-F238E27FC236}">
                <a16:creationId xmlns:a16="http://schemas.microsoft.com/office/drawing/2014/main" id="{5F7041DC-EEF2-254D-9C9A-31F50FC1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413" y="2133600"/>
            <a:ext cx="5856326" cy="330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29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8760-891D-D64C-93A1-B7C295D2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/>
              <a:t>Thin-plate splines (TPS)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98C1-458E-CA46-B4D5-0E1C66E4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noProof="0" dirty="0"/>
              <a:t>This is a 2-dimensional smoothing spline focused on minimize the residual sum of squares (RSS) of the fitted function </a:t>
            </a:r>
            <a:r>
              <a:rPr lang="en-GB" sz="2600" noProof="0" dirty="0">
                <a:sym typeface="Wingdings" pitchFamily="2" charset="2"/>
              </a:rPr>
              <a:t> a surface in between rigid and flexible.</a:t>
            </a:r>
          </a:p>
          <a:p>
            <a:pPr lvl="1"/>
            <a:endParaRPr lang="en-GB" sz="2600" noProof="0" dirty="0">
              <a:sym typeface="Wingdings" pitchFamily="2" charset="2"/>
            </a:endParaRPr>
          </a:p>
          <a:p>
            <a:pPr lvl="1"/>
            <a:r>
              <a:rPr lang="en-GB" sz="2600" noProof="0" dirty="0">
                <a:sym typeface="Wingdings" pitchFamily="2" charset="2"/>
              </a:rPr>
              <a:t>This rigidity is defined as a </a:t>
            </a:r>
            <a:r>
              <a:rPr lang="en-GB" sz="2600" b="1" noProof="0" dirty="0">
                <a:sym typeface="Wingdings" pitchFamily="2" charset="2"/>
              </a:rPr>
              <a:t>roughness penalty</a:t>
            </a:r>
            <a:r>
              <a:rPr lang="en-GB" sz="2600" noProof="0" dirty="0">
                <a:sym typeface="Wingdings" pitchFamily="2" charset="2"/>
              </a:rPr>
              <a:t>: balance between the fit to the observations and smoothness of the function.</a:t>
            </a:r>
          </a:p>
          <a:p>
            <a:pPr lvl="1"/>
            <a:endParaRPr lang="en-GB" sz="2600" noProof="0" dirty="0"/>
          </a:p>
          <a:p>
            <a:pPr lvl="1"/>
            <a:r>
              <a:rPr lang="en-GB" sz="2600" noProof="0" dirty="0"/>
              <a:t>TPS balance between the smoothness and the penalty is defined using a cross-validation approach.</a:t>
            </a:r>
          </a:p>
          <a:p>
            <a:endParaRPr lang="en-GB" sz="2600" noProof="0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9A385-3449-7345-9338-365AE511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4B9A-FA27-FC4F-8E21-C9B1324392D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1260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DA12-ED2F-8D44-8320-4CDA7216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noProof="0"/>
              <a:t>Thin-plate splines (TPS)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7722-0A3D-8749-947A-4CFBE1B2F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>
                <a:sym typeface="Wingdings" pitchFamily="2" charset="2"/>
              </a:rPr>
              <a:t>The function to implement a TPS interpolation is </a:t>
            </a:r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Tps</a:t>
            </a:r>
            <a:r>
              <a:rPr lang="en-GB" sz="2400" noProof="0" dirty="0">
                <a:sym typeface="Wingdings" pitchFamily="2" charset="2"/>
              </a:rPr>
              <a:t> and is part of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fields</a:t>
            </a:r>
            <a:r>
              <a:rPr lang="en-GB" sz="2400" noProof="0" dirty="0">
                <a:sym typeface="Wingdings" pitchFamily="2" charset="2"/>
              </a:rPr>
              <a:t> package (which also includes functions for kriging, sampling design, and visualization)</a:t>
            </a:r>
          </a:p>
          <a:p>
            <a:pPr lvl="1"/>
            <a:r>
              <a:rPr lang="en-GB" sz="2200" noProof="0" dirty="0">
                <a:sym typeface="Wingdings" pitchFamily="2" charset="2"/>
              </a:rPr>
              <a:t>BTW, The fields package does not use </a:t>
            </a:r>
            <a:r>
              <a:rPr lang="en-GB" sz="2200" noProof="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Spatial*</a:t>
            </a:r>
            <a:r>
              <a:rPr lang="en-GB" sz="2200" noProof="0" dirty="0">
                <a:sym typeface="Wingdings" pitchFamily="2" charset="2"/>
              </a:rPr>
              <a:t> classes or </a:t>
            </a:r>
            <a:r>
              <a:rPr lang="en-GB" sz="2200" noProof="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data.frames</a:t>
            </a:r>
            <a:endParaRPr lang="en-GB" sz="2200" noProof="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lvl="1"/>
            <a:r>
              <a:rPr lang="en-GB" sz="2200" noProof="0" dirty="0">
                <a:sym typeface="Wingdings" pitchFamily="2" charset="2"/>
              </a:rPr>
              <a:t>It requires two arguments</a:t>
            </a:r>
          </a:p>
          <a:p>
            <a:pPr lvl="2"/>
            <a:r>
              <a:rPr lang="en-GB" sz="2200" noProof="0" dirty="0">
                <a:sym typeface="Wingdings" pitchFamily="2" charset="2"/>
              </a:rPr>
              <a:t>A vector of dependent variables</a:t>
            </a:r>
          </a:p>
          <a:p>
            <a:pPr lvl="2"/>
            <a:r>
              <a:rPr lang="en-GB" sz="2200" noProof="0" dirty="0">
                <a:sym typeface="Wingdings" pitchFamily="2" charset="2"/>
              </a:rPr>
              <a:t>A matrix of coordinates (rows are observation locations, columns are the two coordinates)</a:t>
            </a:r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3568-48EC-E042-8F84-645A1ADB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DB5D-6B32-5E42-AB57-164CE8B6BC3A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B4E1E0-2735-0F4D-9E56-31D19FD00076}"/>
              </a:ext>
            </a:extLst>
          </p:cNvPr>
          <p:cNvSpPr/>
          <p:nvPr/>
        </p:nvSpPr>
        <p:spPr>
          <a:xfrm>
            <a:off x="2892926" y="4943456"/>
            <a:ext cx="6911678" cy="954107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Both of these can be directly extracted form any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Spatial*</a:t>
            </a:r>
            <a:r>
              <a:rPr lang="en-GB" sz="2800" dirty="0"/>
              <a:t> Object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F16F9-2216-0048-AE94-A56DF4ECCC3C}"/>
              </a:ext>
            </a:extLst>
          </p:cNvPr>
          <p:cNvSpPr/>
          <p:nvPr/>
        </p:nvSpPr>
        <p:spPr bwMode="auto">
          <a:xfrm>
            <a:off x="1310516" y="3336611"/>
            <a:ext cx="10076499" cy="1214552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A2DEA-DF5B-7A4C-8705-4A024546BB9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 bwMode="auto">
          <a:xfrm flipH="1">
            <a:off x="6348765" y="4551163"/>
            <a:ext cx="1" cy="392293"/>
          </a:xfrm>
          <a:prstGeom prst="straightConnector1">
            <a:avLst/>
          </a:prstGeom>
          <a:solidFill>
            <a:schemeClr val="accent2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3002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45E7-C887-204D-8A9C-43EEC152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/>
              <a:t>Thin-plate splines (TPS) in R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6D090-C510-114C-BCFF-BCF4B447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BE92-3915-8D48-9B6F-2A258B61353A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51D2C-A933-C848-9C8B-6E781DF55C02}"/>
              </a:ext>
            </a:extLst>
          </p:cNvPr>
          <p:cNvSpPr/>
          <p:nvPr/>
        </p:nvSpPr>
        <p:spPr>
          <a:xfrm>
            <a:off x="1116467" y="1373188"/>
            <a:ext cx="10556579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fields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Build a thin plate spline model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Tps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[,c("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x","y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")]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#Matrix of independent variables (locations)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meuse$zinc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Vector of dependent variables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lon.lat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interpreted as longitude and latitude</a:t>
            </a:r>
            <a:endParaRPr lang="en-GB" sz="1400" dirty="0">
              <a:solidFill>
                <a:srgbClr val="3E3E3E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E1C0951-776E-104D-A69A-0D91CA5985AF}"/>
              </a:ext>
            </a:extLst>
          </p:cNvPr>
          <p:cNvSpPr/>
          <p:nvPr/>
        </p:nvSpPr>
        <p:spPr bwMode="auto">
          <a:xfrm>
            <a:off x="5749889" y="4117412"/>
            <a:ext cx="1457011" cy="934497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D2302-E26F-007C-4073-87198FE0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49" y="3013955"/>
            <a:ext cx="3141409" cy="3141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13548-A460-5923-A190-5B2B92B25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554" r="20214"/>
          <a:stretch/>
        </p:blipFill>
        <p:spPr>
          <a:xfrm>
            <a:off x="7659784" y="3046046"/>
            <a:ext cx="2922943" cy="31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733F-6064-5D40-A4D5-AFC5C186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noProof="0"/>
              <a:t>Thin-plate splines (TPS) in R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5070-D60B-6F48-9973-86794CAF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B2B6-D2E5-2C4B-839E-A32D953FA00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02B25-A494-AA49-AA1A-0B441FBDE410}"/>
              </a:ext>
            </a:extLst>
          </p:cNvPr>
          <p:cNvSpPr/>
          <p:nvPr/>
        </p:nvSpPr>
        <p:spPr>
          <a:xfrm>
            <a:off x="315913" y="1373188"/>
            <a:ext cx="7792389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thin plate spline surface to irregularly spaced data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A MATRIX OF LOCATIONS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LocMatirx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jura.pred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[,c(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"long"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lat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)]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A VECTOR OF PREDICTORS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PredVct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jura.pred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Build a thin plate spline model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Tps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LocMatirx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#Matrix of independent variables (locations)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PredVct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Vector of dependent variables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lon.lat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interpreted as longitude and latitude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Estimate the thin plate spline surface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A MATRIX OF LOCATIONS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LocMatirx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jura.grid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[,c(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"long"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lat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)]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surf.1.pred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predict.Krig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	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LocMatirx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89DFD-BE71-F743-A447-B4D991BFC06F}"/>
              </a:ext>
            </a:extLst>
          </p:cNvPr>
          <p:cNvSpPr/>
          <p:nvPr/>
        </p:nvSpPr>
        <p:spPr>
          <a:xfrm>
            <a:off x="8709834" y="1373188"/>
            <a:ext cx="3060781" cy="95410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Tps</a:t>
            </a:r>
            <a:r>
              <a:rPr lang="en-GB" sz="2800" dirty="0"/>
              <a:t> function build a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938CB0-07C3-F54C-BA4A-0A51B931802F}"/>
              </a:ext>
            </a:extLst>
          </p:cNvPr>
          <p:cNvSpPr/>
          <p:nvPr/>
        </p:nvSpPr>
        <p:spPr bwMode="auto">
          <a:xfrm>
            <a:off x="223937" y="2668555"/>
            <a:ext cx="7996332" cy="1129004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FC9C5B-A75C-0C46-9B2F-5D9BF756598A}"/>
              </a:ext>
            </a:extLst>
          </p:cNvPr>
          <p:cNvSpPr/>
          <p:nvPr/>
        </p:nvSpPr>
        <p:spPr>
          <a:xfrm>
            <a:off x="8753375" y="3641069"/>
            <a:ext cx="2993962" cy="181588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The model is then predicted on a matrix of locations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52E70C-CE8C-694C-B1B2-09AD1CEBDBD8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 bwMode="auto">
          <a:xfrm>
            <a:off x="10240225" y="2327295"/>
            <a:ext cx="10131" cy="131377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85F5694-A43A-444A-A947-1678BE57133C}"/>
              </a:ext>
            </a:extLst>
          </p:cNvPr>
          <p:cNvSpPr/>
          <p:nvPr/>
        </p:nvSpPr>
        <p:spPr bwMode="auto">
          <a:xfrm>
            <a:off x="189724" y="3940629"/>
            <a:ext cx="8254479" cy="120053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BD809C7-436B-0E40-95C0-71358FA0E787}"/>
              </a:ext>
            </a:extLst>
          </p:cNvPr>
          <p:cNvCxnSpPr>
            <a:cxnSpLocks/>
            <a:stCxn id="15" idx="2"/>
            <a:endCxn id="42" idx="2"/>
          </p:cNvCxnSpPr>
          <p:nvPr/>
        </p:nvCxnSpPr>
        <p:spPr bwMode="auto">
          <a:xfrm rot="5400000" flipH="1">
            <a:off x="7125768" y="2332363"/>
            <a:ext cx="315784" cy="5933392"/>
          </a:xfrm>
          <a:prstGeom prst="bentConnector3">
            <a:avLst>
              <a:gd name="adj1" fmla="val -72391"/>
            </a:avLst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9AA4891-BDFB-074C-8040-2E1EE8E9BD0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 bwMode="auto">
          <a:xfrm flipV="1">
            <a:off x="8220269" y="1850242"/>
            <a:ext cx="489565" cy="1382815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648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733F-6064-5D40-A4D5-AFC5C186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noProof="0"/>
              <a:t>Thin-plate splines (TPS) in R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5070-D60B-6F48-9973-86794CAF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B2B6-D2E5-2C4B-839E-A32D953FA00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02B25-A494-AA49-AA1A-0B441FBDE410}"/>
              </a:ext>
            </a:extLst>
          </p:cNvPr>
          <p:cNvSpPr/>
          <p:nvPr/>
        </p:nvSpPr>
        <p:spPr>
          <a:xfrm>
            <a:off x="985838" y="1373188"/>
            <a:ext cx="5543711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surf.1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LocMatirx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PredVct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lon.lat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drift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155.7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freedom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103.3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0.9135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GCV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1.097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14.17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covariance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      &lt;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nugget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      &lt;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Smoothing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0.0589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1st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3rd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-3.179000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-0.269100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-0.006827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0.202400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2.905000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89DFD-BE71-F743-A447-B4D991BFC06F}"/>
              </a:ext>
            </a:extLst>
          </p:cNvPr>
          <p:cNvSpPr/>
          <p:nvPr/>
        </p:nvSpPr>
        <p:spPr>
          <a:xfrm>
            <a:off x="7865706" y="1373188"/>
            <a:ext cx="3704254" cy="181588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/>
              <a:t>The </a:t>
            </a:r>
            <a:r>
              <a:rPr lang="en-GB" sz="2800" b="1"/>
              <a:t>smoothing parameter </a:t>
            </a:r>
            <a:r>
              <a:rPr lang="en-GB" sz="2800"/>
              <a:t>is perhaps the most important value in this output.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938CB0-07C3-F54C-BA4A-0A51B931802F}"/>
              </a:ext>
            </a:extLst>
          </p:cNvPr>
          <p:cNvSpPr/>
          <p:nvPr/>
        </p:nvSpPr>
        <p:spPr bwMode="auto">
          <a:xfrm>
            <a:off x="604624" y="4597282"/>
            <a:ext cx="6204857" cy="29858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A7D6E-13B7-F34D-88A4-F5DE2C796B2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 bwMode="auto">
          <a:xfrm flipV="1">
            <a:off x="6809481" y="2281129"/>
            <a:ext cx="1056225" cy="246544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FC9C5B-A75C-0C46-9B2F-5D9BF756598A}"/>
              </a:ext>
            </a:extLst>
          </p:cNvPr>
          <p:cNvSpPr/>
          <p:nvPr/>
        </p:nvSpPr>
        <p:spPr>
          <a:xfrm>
            <a:off x="7899919" y="3905749"/>
            <a:ext cx="3623388" cy="200054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/>
              <a:t>Optimized using </a:t>
            </a:r>
          </a:p>
          <a:p>
            <a:pPr algn="ctr">
              <a:lnSpc>
                <a:spcPct val="100000"/>
              </a:lnSpc>
            </a:pPr>
            <a:r>
              <a:rPr lang="en-GB" sz="2800"/>
              <a:t>generalized cross-validation (GCV)</a:t>
            </a:r>
          </a:p>
          <a:p>
            <a:pPr algn="ctr">
              <a:lnSpc>
                <a:spcPct val="100000"/>
              </a:lnSpc>
            </a:pPr>
            <a:r>
              <a:rPr lang="en-GB" sz="2000"/>
              <a:t>(But can be passed as an argument)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52E70C-CE8C-694C-B1B2-09AD1CEBDBD8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 bwMode="auto">
          <a:xfrm flipH="1">
            <a:off x="9711613" y="3189070"/>
            <a:ext cx="6220" cy="71667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166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Generalised Additive Models (GAMs)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81063A-A562-D344-A88E-8B4F2F0716A5}"/>
              </a:ext>
            </a:extLst>
          </p:cNvPr>
          <p:cNvGrpSpPr/>
          <p:nvPr/>
        </p:nvGrpSpPr>
        <p:grpSpPr>
          <a:xfrm>
            <a:off x="551344" y="1958975"/>
            <a:ext cx="11070272" cy="2990221"/>
            <a:chOff x="660401" y="1958975"/>
            <a:chExt cx="11070272" cy="29902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ABE386-6115-8A4B-A938-E07D2131E4F3}"/>
                </a:ext>
              </a:extLst>
            </p:cNvPr>
            <p:cNvSpPr/>
            <p:nvPr/>
          </p:nvSpPr>
          <p:spPr>
            <a:xfrm>
              <a:off x="1944052" y="4214037"/>
              <a:ext cx="900842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4800" b="1"/>
                <a:t>Generalised    Additive    Models</a:t>
              </a:r>
              <a:endParaRPr lang="en-GB" sz="48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575C6-D8C2-074C-857D-9DF1DF91EC97}"/>
                </a:ext>
              </a:extLst>
            </p:cNvPr>
            <p:cNvSpPr txBox="1"/>
            <p:nvPr/>
          </p:nvSpPr>
          <p:spPr>
            <a:xfrm>
              <a:off x="660401" y="2735171"/>
              <a:ext cx="3454400" cy="877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Can handle many distributions of the response variable </a:t>
              </a:r>
            </a:p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[</a:t>
              </a:r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normal, binomial, counts</a:t>
              </a:r>
              <a:r>
                <a:rPr lang="en-US" sz="2000" dirty="0">
                  <a:latin typeface="+mn-lt"/>
                </a:rPr>
                <a:t>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37059-E70B-AF4D-BDB2-C175D6478F51}"/>
                    </a:ext>
                  </a:extLst>
                </p:cNvPr>
                <p:cNvSpPr txBox="1"/>
                <p:nvPr/>
              </p:nvSpPr>
              <p:spPr>
                <a:xfrm>
                  <a:off x="4531361" y="1958975"/>
                  <a:ext cx="3891279" cy="12168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US" sz="2000">
                      <a:latin typeface="+mn-lt"/>
                    </a:rPr>
                    <a:t>Terms are simply added together, but each term is a non-parametric smoothed function</a:t>
                  </a:r>
                </a:p>
                <a:p>
                  <a:pPr algn="ctr">
                    <a:lnSpc>
                      <a:spcPct val="95000"/>
                    </a:lnSpc>
                  </a:pPr>
                  <a:r>
                    <a:rPr lang="en-US" sz="2000">
                      <a:latin typeface="+mn-lt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mr-IN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>
                      <a:latin typeface="+mn-lt"/>
                    </a:rPr>
                    <a:t>]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37059-E70B-AF4D-BDB2-C175D6478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361" y="1958975"/>
                  <a:ext cx="3891279" cy="1216872"/>
                </a:xfrm>
                <a:prstGeom prst="rect">
                  <a:avLst/>
                </a:prstGeom>
                <a:blipFill>
                  <a:blip r:embed="rId2"/>
                  <a:stretch>
                    <a:fillRect l="-2913" t="-7143" r="-4531" b="-8163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AEA9AF-96CF-5D42-9831-2CC8AE7937C1}"/>
                </a:ext>
              </a:extLst>
            </p:cNvPr>
            <p:cNvSpPr txBox="1"/>
            <p:nvPr/>
          </p:nvSpPr>
          <p:spPr>
            <a:xfrm>
              <a:off x="8977313" y="2723629"/>
              <a:ext cx="2753360" cy="2923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>
                  <a:latin typeface="+mn-lt"/>
                </a:rPr>
                <a:t>This is a statistical model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D9BD44-DE91-864C-8901-D805640A4836}"/>
                </a:ext>
              </a:extLst>
            </p:cNvPr>
            <p:cNvSpPr/>
            <p:nvPr/>
          </p:nvSpPr>
          <p:spPr bwMode="auto">
            <a:xfrm>
              <a:off x="2045652" y="4117056"/>
              <a:ext cx="3491547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AD8996D-9725-AD41-B037-774D865E0737}"/>
                </a:ext>
              </a:extLst>
            </p:cNvPr>
            <p:cNvSpPr/>
            <p:nvPr/>
          </p:nvSpPr>
          <p:spPr bwMode="auto">
            <a:xfrm>
              <a:off x="5857242" y="4117056"/>
              <a:ext cx="2565398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8E7F406-E189-C64B-AD1F-3AD3F7EC98A4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 bwMode="auto">
            <a:xfrm rot="16200000" flipH="1">
              <a:off x="2837152" y="3162782"/>
              <a:ext cx="504722" cy="1403825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E36A1D5-5AFE-8847-91DC-0701C600D632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 bwMode="auto">
            <a:xfrm rot="16200000" flipH="1">
              <a:off x="6337867" y="3314981"/>
              <a:ext cx="941209" cy="662940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4DA1C5D-A675-5943-A464-83027F1BFC2F}"/>
                </a:ext>
              </a:extLst>
            </p:cNvPr>
            <p:cNvSpPr/>
            <p:nvPr/>
          </p:nvSpPr>
          <p:spPr bwMode="auto">
            <a:xfrm>
              <a:off x="8620762" y="4089783"/>
              <a:ext cx="2565398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6F94DD55-A989-694A-9F51-361D8AFA4103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 bwMode="auto">
            <a:xfrm rot="5400000">
              <a:off x="9591844" y="3327634"/>
              <a:ext cx="1073766" cy="450532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6841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noProof="0"/>
              <a:t>Generalised Additive Models</a:t>
            </a:r>
            <a:br>
              <a:rPr lang="en-GB" b="1" noProof="0"/>
            </a:br>
            <a:r>
              <a:rPr lang="en-GB" b="1" noProof="0"/>
              <a:t>The two packages</a:t>
            </a:r>
            <a:endParaRPr lang="en-GB" noProof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1A1066-16EE-344D-847B-757366D5D0EC}"/>
              </a:ext>
            </a:extLst>
          </p:cNvPr>
          <p:cNvGrpSpPr/>
          <p:nvPr/>
        </p:nvGrpSpPr>
        <p:grpSpPr>
          <a:xfrm>
            <a:off x="1643275" y="1836101"/>
            <a:ext cx="8886762" cy="1888876"/>
            <a:chOff x="2134164" y="1595470"/>
            <a:chExt cx="8886762" cy="1888876"/>
          </a:xfrm>
        </p:grpSpPr>
        <p:sp>
          <p:nvSpPr>
            <p:cNvPr id="14" name="Rounded Rectangle 13"/>
            <p:cNvSpPr/>
            <p:nvPr/>
          </p:nvSpPr>
          <p:spPr>
            <a:xfrm>
              <a:off x="2134164" y="1595470"/>
              <a:ext cx="8886762" cy="18888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00000"/>
                </a:lnSpc>
              </a:pPr>
              <a:endParaRPr lang="en-US" sz="2000">
                <a:solidFill>
                  <a:schemeClr val="tx1"/>
                </a:solidFill>
                <a:latin typeface="+mj-lt"/>
                <a:ea typeface="Courier New" charset="0"/>
                <a:cs typeface="Courier New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383680" y="2284458"/>
              <a:ext cx="1884255" cy="10490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00000"/>
                </a:lnSpc>
              </a:pPr>
              <a:r>
                <a:rPr lang="en-GB" sz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Proportion of the observations in the window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45724" y="1679456"/>
              <a:ext cx="1741111" cy="1277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00000"/>
                </a:lnSpc>
              </a:pPr>
              <a:r>
                <a:rPr lang="en-GB" sz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Degree of the polynomial repression</a:t>
              </a:r>
            </a:p>
            <a:p>
              <a:pPr algn="ctr">
                <a:lnSpc>
                  <a:spcPct val="100000"/>
                </a:lnSpc>
              </a:pPr>
              <a:endParaRPr lang="en-GB" sz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endParaRPr>
            </a:p>
            <a:p>
              <a:pPr algn="ctr">
                <a:lnSpc>
                  <a:spcPct val="100000"/>
                </a:lnSpc>
              </a:pPr>
              <a:endParaRPr lang="en-GB" sz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-1 = linear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AB3CDC-3644-004C-9E03-057932777D62}"/>
                </a:ext>
              </a:extLst>
            </p:cNvPr>
            <p:cNvSpPr/>
            <p:nvPr/>
          </p:nvSpPr>
          <p:spPr>
            <a:xfrm>
              <a:off x="2134164" y="2284459"/>
              <a:ext cx="88867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gam(</a:t>
              </a:r>
              <a:r>
                <a:rPr lang="en-US" sz="240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Y.Var</a:t>
              </a: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∼ lo(</a:t>
              </a:r>
              <a:r>
                <a:rPr lang="en-US" sz="240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Xvar</a:t>
              </a: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, degree=-1, span = 0.5))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ADB517-DCFA-BB46-BA47-0D49C9F289D4}"/>
                </a:ext>
              </a:extLst>
            </p:cNvPr>
            <p:cNvSpPr/>
            <p:nvPr/>
          </p:nvSpPr>
          <p:spPr>
            <a:xfrm>
              <a:off x="2134164" y="1610354"/>
              <a:ext cx="26324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>
                  <a:latin typeface="+mj-lt"/>
                  <a:ea typeface="Helvetica" charset="0"/>
                  <a:cs typeface="Helvetica" charset="0"/>
                </a:rPr>
                <a:t>Using gam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5917F6-8BD7-E94E-A2FB-2B4F7F649983}"/>
              </a:ext>
            </a:extLst>
          </p:cNvPr>
          <p:cNvGrpSpPr/>
          <p:nvPr/>
        </p:nvGrpSpPr>
        <p:grpSpPr>
          <a:xfrm>
            <a:off x="1643275" y="3873947"/>
            <a:ext cx="8886762" cy="2319318"/>
            <a:chOff x="2134164" y="3633316"/>
            <a:chExt cx="8886762" cy="2319318"/>
          </a:xfrm>
        </p:grpSpPr>
        <p:sp>
          <p:nvSpPr>
            <p:cNvPr id="16" name="Rounded Rectangle 15"/>
            <p:cNvSpPr/>
            <p:nvPr/>
          </p:nvSpPr>
          <p:spPr>
            <a:xfrm>
              <a:off x="2149717" y="3633316"/>
              <a:ext cx="8871209" cy="23193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00000"/>
                </a:lnSpc>
              </a:pPr>
              <a:endParaRPr lang="mr-IN" sz="2000">
                <a:solidFill>
                  <a:schemeClr val="tx1"/>
                </a:solidFill>
                <a:latin typeface="+mj-lt"/>
                <a:ea typeface="Courier New" charset="0"/>
                <a:cs typeface="Courier New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58134" y="4195761"/>
              <a:ext cx="4493995" cy="1618386"/>
              <a:chOff x="3541059" y="4356846"/>
              <a:chExt cx="4495170" cy="161880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648631" y="4482028"/>
                <a:ext cx="1221040" cy="10491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Spline type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fixed (T) </a:t>
                </a:r>
                <a:r>
                  <a:rPr lang="en-GB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penalized (F)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013106" y="4482026"/>
                <a:ext cx="1181506" cy="104919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Basis function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613300" y="4464673"/>
                <a:ext cx="1422929" cy="104919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Spline family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200" err="1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cr</a:t>
                </a:r>
                <a:r>
                  <a:rPr lang="en-GB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=cubic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200" err="1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tp</a:t>
                </a:r>
                <a:r>
                  <a:rPr lang="en-GB" sz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=thin-plate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541059" y="4356846"/>
                <a:ext cx="2734235" cy="1612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endParaRPr lang="en-GB" sz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850342" y="5513868"/>
                <a:ext cx="2133600" cy="46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>
                    <a:latin typeface="+mj-lt"/>
                    <a:ea typeface="Helvetica" charset="0"/>
                    <a:cs typeface="Helvetica" charset="0"/>
                  </a:rPr>
                  <a:t>This default finds the optimal amount of smoothing 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212DC-2131-5F4A-BB6E-87CA26815ECE}"/>
                </a:ext>
              </a:extLst>
            </p:cNvPr>
            <p:cNvSpPr/>
            <p:nvPr/>
          </p:nvSpPr>
          <p:spPr>
            <a:xfrm>
              <a:off x="2149717" y="3650526"/>
              <a:ext cx="287129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>
                  <a:latin typeface="+mj-lt"/>
                  <a:ea typeface="Helvetica" charset="0"/>
                  <a:cs typeface="Helvetica" charset="0"/>
                </a:rPr>
                <a:t>Using </a:t>
              </a:r>
              <a:r>
                <a:rPr lang="en-US" sz="4000" b="1" err="1">
                  <a:ea typeface="Helvetica" charset="0"/>
                  <a:cs typeface="Helvetica" charset="0"/>
                </a:rPr>
                <a:t>mgcv</a:t>
              </a:r>
              <a:endParaRPr lang="en-US" sz="4000" b="1">
                <a:latin typeface="+mj-lt"/>
                <a:ea typeface="Helvetica" charset="0"/>
                <a:cs typeface="Helvetica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7DC60-6EC7-DF4B-BA85-A7BECF563C4E}"/>
                </a:ext>
              </a:extLst>
            </p:cNvPr>
            <p:cNvSpPr/>
            <p:nvPr/>
          </p:nvSpPr>
          <p:spPr>
            <a:xfrm>
              <a:off x="2134164" y="4273899"/>
              <a:ext cx="88867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gam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(</a:t>
              </a:r>
              <a:r>
                <a:rPr lang="en-US" sz="240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Y.Var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∼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s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(</a:t>
              </a:r>
              <a:r>
                <a:rPr lang="en-US" sz="240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Xvar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,</a:t>
              </a: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fx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F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,</a:t>
              </a: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 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k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=-1,</a:t>
              </a:r>
              <a:r>
                <a:rPr lang="en-US" sz="240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 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bs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="</a:t>
              </a:r>
              <a:r>
                <a:rPr lang="mr-IN" sz="240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cr</a:t>
              </a:r>
              <a:r>
                <a:rPr lang="mr-IN" sz="240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"))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35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DF43-4171-734E-83EF-376AEC3B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Generalised Additive Models for two dimensional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077B7-9AD8-6E43-B884-54F07E34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noProof="0" dirty="0"/>
              <a:t>Two approaches:</a:t>
            </a:r>
          </a:p>
          <a:p>
            <a:pPr lvl="1"/>
            <a:r>
              <a:rPr lang="en-GB" sz="2400" noProof="0" dirty="0"/>
              <a:t>Use data measured across the region (just as in a regression approach).</a:t>
            </a:r>
          </a:p>
          <a:p>
            <a:pPr lvl="1"/>
            <a:r>
              <a:rPr lang="en-GB" sz="2400" noProof="0" dirty="0"/>
              <a:t>Use the positional data (Lat/long or Y/X) as predictors.</a:t>
            </a:r>
          </a:p>
          <a:p>
            <a:endParaRPr lang="en-GB" sz="2400" noProof="0" dirty="0"/>
          </a:p>
          <a:p>
            <a:r>
              <a:rPr lang="en-GB" sz="2800" b="1" noProof="0" dirty="0"/>
              <a:t>Multiple model specifications depending on the predictors:</a:t>
            </a:r>
          </a:p>
          <a:p>
            <a:pPr lvl="1"/>
            <a:r>
              <a:rPr lang="en-GB" sz="2400" noProof="0" dirty="0"/>
              <a:t>Add each variable individually </a:t>
            </a:r>
            <a:r>
              <a:rPr lang="en-GB" sz="2400" noProof="0" dirty="0">
                <a:sym typeface="Wingdings" pitchFamily="2" charset="2"/>
              </a:rPr>
              <a:t> as in a regression.</a:t>
            </a:r>
          </a:p>
          <a:p>
            <a:pPr lvl="1"/>
            <a:r>
              <a:rPr lang="en-GB" sz="2400" noProof="0" dirty="0"/>
              <a:t>Use smoothing functions (tensor product smooths) that represent interactions between variables.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7CA8D-AB25-BA4E-9694-A5577579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0F22-AFCB-CA44-B5E1-FF0030527BD7}" type="datetime1">
              <a:rPr lang="en-US" smtClean="0"/>
              <a:t>11/22/22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1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88E1-6FCB-5B4E-9BE7-9AE916A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Generalised Additive Models With a predictor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F8EC-B2FC-9140-B54D-256DAD6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79F8-F770-C24F-946C-779719509E10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7629F-9D66-D64B-ADCC-591F4891FD66}"/>
              </a:ext>
            </a:extLst>
          </p:cNvPr>
          <p:cNvSpPr txBox="1"/>
          <p:nvPr/>
        </p:nvSpPr>
        <p:spPr>
          <a:xfrm>
            <a:off x="985838" y="1958975"/>
            <a:ext cx="6116637" cy="295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fit model using </a:t>
            </a:r>
            <a:r>
              <a:rPr lang="en-GB" sz="1600" dirty="0" err="1">
                <a:solidFill>
                  <a:srgbClr val="3E3E3E"/>
                </a:solidFill>
                <a:latin typeface="Courier New" panose="02070309020205020404" pitchFamily="49" charset="0"/>
              </a:rPr>
              <a:t>dist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as predictor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gam(log(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Predict the model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predict.gam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newdata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Make the predictions a Spatial* Object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coordinates(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&lt;- 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spplot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"fit1"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colorkey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"GAM Predicted Zinc"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19D2C-49FA-394A-8496-CD36697D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57" y="1018558"/>
            <a:ext cx="5220000" cy="52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1AF71-3983-B139-C2C6-B375C606D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1" y="1521614"/>
            <a:ext cx="1667063" cy="16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8386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88E1-6FCB-5B4E-9BE7-9AE916A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Generalised Additive Models in two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F8EC-B2FC-9140-B54D-256DAD6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79F8-F770-C24F-946C-779719509E10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7629F-9D66-D64B-ADCC-591F4891FD66}"/>
              </a:ext>
            </a:extLst>
          </p:cNvPr>
          <p:cNvSpPr txBox="1"/>
          <p:nvPr/>
        </p:nvSpPr>
        <p:spPr>
          <a:xfrm>
            <a:off x="985838" y="1958975"/>
            <a:ext cx="6116637" cy="295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fit model using spatial locations as predictors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gam(log(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~s(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)+s(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Predict the model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predict.gam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newdata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Make the predictions a Spatial* Object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coordinates(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&lt;- 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spplot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"fit1"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colorkey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"GAM Predicted Zinc\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nbased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 on 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Locatios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DEBE0-93E1-1B41-8C63-6659313B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13" y="1017037"/>
            <a:ext cx="5220000" cy="52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0EBC-C69D-E090-386D-8112526ED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1" y="1521614"/>
            <a:ext cx="1667063" cy="16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3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88E1-6FCB-5B4E-9BE7-9AE916A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Generalised Additive Models in two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F8EC-B2FC-9140-B54D-256DAD6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79F8-F770-C24F-946C-779719509E10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7629F-9D66-D64B-ADCC-591F4891FD66}"/>
              </a:ext>
            </a:extLst>
          </p:cNvPr>
          <p:cNvSpPr txBox="1"/>
          <p:nvPr/>
        </p:nvSpPr>
        <p:spPr>
          <a:xfrm>
            <a:off x="985838" y="1958975"/>
            <a:ext cx="6116637" cy="295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fit model using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Interacting Locations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gam(log(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Predict the model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predict.gam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surf.1</a:t>
            </a:r>
            <a:r>
              <a:rPr lang="en-GB" sz="1600" dirty="0">
                <a:solidFill>
                  <a:srgbClr val="2F2F2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newdata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## Make the predictions a Spatial* Object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fit1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meuse.grid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coordinates(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spplot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meuse.SpaGrid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"fit1"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2F2F2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colorkey</a:t>
            </a:r>
            <a:r>
              <a:rPr lang="en-GB" sz="1600" dirty="0">
                <a:solidFill>
                  <a:srgbClr val="2F2F2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2F2F2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"GAM Predicted Zinc\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nbased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 on Interacting Locations"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5E6D1-6090-8C46-BDB8-B438FEDD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13" y="1021702"/>
            <a:ext cx="5220000" cy="52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48825-415B-35A5-9759-138203EB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1" y="1521614"/>
            <a:ext cx="1667063" cy="16670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4E822B-E9A6-9A8D-368A-23EA1892C3B3}"/>
              </a:ext>
            </a:extLst>
          </p:cNvPr>
          <p:cNvGrpSpPr/>
          <p:nvPr/>
        </p:nvGrpSpPr>
        <p:grpSpPr>
          <a:xfrm>
            <a:off x="985838" y="2102336"/>
            <a:ext cx="6116637" cy="3832043"/>
            <a:chOff x="985838" y="2102336"/>
            <a:chExt cx="6116637" cy="38320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0073D-FA9E-7C09-44E0-B4B3D2D9AAF1}"/>
                </a:ext>
              </a:extLst>
            </p:cNvPr>
            <p:cNvSpPr txBox="1"/>
            <p:nvPr/>
          </p:nvSpPr>
          <p:spPr>
            <a:xfrm>
              <a:off x="985838" y="5232648"/>
              <a:ext cx="6116637" cy="7017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</a:rPr>
                <a:t>Why you can use a two dimensional smoothing and not tensor product smooths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581E9FB-E32C-E09E-414B-6E94D6E0B2DA}"/>
                </a:ext>
              </a:extLst>
            </p:cNvPr>
            <p:cNvSpPr/>
            <p:nvPr/>
          </p:nvSpPr>
          <p:spPr bwMode="auto">
            <a:xfrm>
              <a:off x="3981635" y="2102336"/>
              <a:ext cx="1000369" cy="445477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F3CFBD-1919-7AB0-080F-AA1C8028649C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 bwMode="auto">
            <a:xfrm flipV="1">
              <a:off x="4044157" y="2547813"/>
              <a:ext cx="437663" cy="2684835"/>
            </a:xfrm>
            <a:prstGeom prst="straightConnector1">
              <a:avLst/>
            </a:prstGeom>
            <a:solidFill>
              <a:schemeClr val="accent2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175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381936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7853-83F7-334A-83D6-99C0ABCD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What is regression Kriging?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3CB4A-33D2-1547-B44E-D2C02BFF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5108575" cy="4521366"/>
          </a:xfrm>
        </p:spPr>
        <p:txBody>
          <a:bodyPr/>
          <a:lstStyle/>
          <a:p>
            <a:r>
              <a:rPr lang="en-GB" sz="2400" noProof="0"/>
              <a:t>A technique to predict the value of a function at a given point by combining</a:t>
            </a:r>
          </a:p>
          <a:p>
            <a:pPr marL="709200" lvl="1" indent="-457200">
              <a:buFont typeface="+mj-lt"/>
              <a:buAutoNum type="arabicPeriod"/>
            </a:pPr>
            <a:r>
              <a:rPr lang="en-GB" sz="2400" noProof="0"/>
              <a:t>A regression of the dependent variable on auxiliary variables</a:t>
            </a:r>
          </a:p>
          <a:p>
            <a:pPr marL="709200" lvl="1" indent="-457200">
              <a:buFont typeface="+mj-lt"/>
              <a:buAutoNum type="arabicPeriod"/>
            </a:pPr>
            <a:r>
              <a:rPr lang="en-GB" sz="2400" noProof="0"/>
              <a:t>Kriging of the regression residuals.</a:t>
            </a:r>
          </a:p>
          <a:p>
            <a:pPr marL="252000" lvl="1" indent="0">
              <a:buNone/>
            </a:pPr>
            <a:endParaRPr lang="en-GB" sz="2400" noProof="0"/>
          </a:p>
          <a:p>
            <a:endParaRPr lang="en-GB" sz="2400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01A-99A5-1040-B9C1-26A40EE1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87A5-55B8-0443-8460-DA81C9B44C58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DD2D4-F068-A743-A7AA-04854E77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912" y="1308803"/>
            <a:ext cx="4004783" cy="34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911330-6FFE-424A-871B-566F42B6716A}"/>
              </a:ext>
            </a:extLst>
          </p:cNvPr>
          <p:cNvSpPr/>
          <p:nvPr/>
        </p:nvSpPr>
        <p:spPr>
          <a:xfrm>
            <a:off x="759631" y="4940280"/>
            <a:ext cx="10668564" cy="95410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/>
              <a:t>Kriging uses the variogram to compute </a:t>
            </a:r>
            <a:r>
              <a:rPr lang="en-GB" sz="2800" b="1"/>
              <a:t>a weighted average</a:t>
            </a:r>
            <a:r>
              <a:rPr lang="en-GB" sz="2800"/>
              <a:t> of the known values of the function in the </a:t>
            </a:r>
            <a:r>
              <a:rPr lang="en-GB" sz="2800" err="1"/>
              <a:t>neighborhood</a:t>
            </a:r>
            <a:r>
              <a:rPr lang="en-GB" sz="2800"/>
              <a:t> of the point.</a:t>
            </a:r>
          </a:p>
        </p:txBody>
      </p:sp>
    </p:spTree>
    <p:extLst>
      <p:ext uri="{BB962C8B-B14F-4D97-AF65-F5344CB8AC3E}">
        <p14:creationId xmlns:p14="http://schemas.microsoft.com/office/powerpoint/2010/main" val="2313176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4A33C9-0147-BF4C-9174-18C34F7B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Kriging Basics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644D27-3FE2-D04D-AF9C-531C64B6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Kriging approaches are build on the principle that the (semi)variogram can be used to define a series of weights to the residuals.</a:t>
            </a:r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r>
              <a:rPr lang="en-GB" sz="2400" noProof="0" dirty="0"/>
              <a:t>The (semi)variogram defines a distance decay function to specify how important are nearby points for a prediction, and the overall spatial arrangement of the measured points.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C05E1-75A5-4A4D-9545-AB193A68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4E28-3F9C-8A41-97A4-EA168798720F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92DE4-BC88-4742-B894-F766BB89E429}"/>
              </a:ext>
            </a:extLst>
          </p:cNvPr>
          <p:cNvGrpSpPr/>
          <p:nvPr/>
        </p:nvGrpSpPr>
        <p:grpSpPr>
          <a:xfrm>
            <a:off x="1413892" y="2492896"/>
            <a:ext cx="9347200" cy="1842539"/>
            <a:chOff x="1513173" y="3406488"/>
            <a:chExt cx="9347200" cy="18425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F2CF65-9044-0D43-AAF0-95EA01C16436}"/>
                </a:ext>
              </a:extLst>
            </p:cNvPr>
            <p:cNvSpPr txBox="1"/>
            <p:nvPr/>
          </p:nvSpPr>
          <p:spPr>
            <a:xfrm>
              <a:off x="3699642" y="4569441"/>
              <a:ext cx="1531213" cy="35086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>
                  <a:latin typeface="+mn-lt"/>
                </a:rPr>
                <a:t>Regression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FD335-7028-F241-B49B-56728C4DFF2A}"/>
                </a:ext>
              </a:extLst>
            </p:cNvPr>
            <p:cNvSpPr txBox="1"/>
            <p:nvPr/>
          </p:nvSpPr>
          <p:spPr>
            <a:xfrm>
              <a:off x="6080377" y="4547296"/>
              <a:ext cx="1108188" cy="70173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>
                  <a:latin typeface="+mn-lt"/>
                </a:rPr>
                <a:t>Kriging </a:t>
              </a:r>
            </a:p>
            <a:p>
              <a:pPr algn="ctr">
                <a:lnSpc>
                  <a:spcPct val="95000"/>
                </a:lnSpc>
              </a:pPr>
              <a:r>
                <a:rPr lang="en-GB" sz="2400">
                  <a:latin typeface="+mn-lt"/>
                </a:rPr>
                <a:t>Weights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22584D-C9CF-F044-8BA5-803557E183E5}"/>
                </a:ext>
              </a:extLst>
            </p:cNvPr>
            <p:cNvSpPr txBox="1"/>
            <p:nvPr/>
          </p:nvSpPr>
          <p:spPr>
            <a:xfrm>
              <a:off x="8623357" y="4569441"/>
              <a:ext cx="1351323" cy="35086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>
                  <a:latin typeface="+mn-lt"/>
                </a:rPr>
                <a:t>Residuals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FC16DD5-25CA-024E-AC60-408285C97EC3}"/>
                </a:ext>
              </a:extLst>
            </p:cNvPr>
            <p:cNvSpPr/>
            <p:nvPr/>
          </p:nvSpPr>
          <p:spPr bwMode="auto">
            <a:xfrm rot="5400000">
              <a:off x="4284959" y="3419747"/>
              <a:ext cx="432048" cy="1602682"/>
            </a:xfrm>
            <a:prstGeom prst="rightBrace">
              <a:avLst>
                <a:gd name="adj1" fmla="val 79433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FC0CD22-BF03-F84F-A6C7-54ECCE269450}"/>
                </a:ext>
              </a:extLst>
            </p:cNvPr>
            <p:cNvSpPr/>
            <p:nvPr/>
          </p:nvSpPr>
          <p:spPr bwMode="auto">
            <a:xfrm rot="5400000">
              <a:off x="6382443" y="3645026"/>
              <a:ext cx="504057" cy="1224136"/>
            </a:xfrm>
            <a:prstGeom prst="rightBrace">
              <a:avLst>
                <a:gd name="adj1" fmla="val 79433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5D7E039B-C4A0-634F-9EA7-593055842F2E}"/>
                </a:ext>
              </a:extLst>
            </p:cNvPr>
            <p:cNvSpPr/>
            <p:nvPr/>
          </p:nvSpPr>
          <p:spPr bwMode="auto">
            <a:xfrm rot="5400000">
              <a:off x="9046990" y="2853188"/>
              <a:ext cx="504058" cy="2807810"/>
            </a:xfrm>
            <a:prstGeom prst="rightBrace">
              <a:avLst>
                <a:gd name="adj1" fmla="val 79433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784417E-D6D6-D249-B064-596A463A9607}"/>
                    </a:ext>
                  </a:extLst>
                </p:cNvPr>
                <p:cNvSpPr/>
                <p:nvPr/>
              </p:nvSpPr>
              <p:spPr>
                <a:xfrm>
                  <a:off x="1513173" y="3406488"/>
                  <a:ext cx="9347200" cy="770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r>
                    <a:rPr lang="en-US" sz="4800"/>
                    <a:t>)</a:t>
                  </a: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784417E-D6D6-D249-B064-596A463A9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3173" y="3406488"/>
                  <a:ext cx="9347200" cy="770660"/>
                </a:xfrm>
                <a:prstGeom prst="rect">
                  <a:avLst/>
                </a:prstGeom>
                <a:blipFill>
                  <a:blip r:embed="rId2"/>
                  <a:stretch>
                    <a:fillRect t="-38333" r="-1495" b="-3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5119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B82D-E91B-3D49-B3CD-68DD8C02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Universal, Ordinary, and Simple Kriging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B9EC-FADF-6741-8D00-88B3DF12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4197-E03E-B745-A627-C390E389EFF6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8F8A1-A578-BA46-B219-AB346978B0CF}"/>
              </a:ext>
            </a:extLst>
          </p:cNvPr>
          <p:cNvSpPr/>
          <p:nvPr/>
        </p:nvSpPr>
        <p:spPr>
          <a:xfrm>
            <a:off x="315912" y="2349759"/>
            <a:ext cx="3762276" cy="29854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/>
              <a:t>Universal Kriging</a:t>
            </a:r>
          </a:p>
          <a:p>
            <a:pPr algn="ctr">
              <a:lnSpc>
                <a:spcPct val="100000"/>
              </a:lnSpc>
            </a:pPr>
            <a:endParaRPr lang="en-US" sz="2000"/>
          </a:p>
          <a:p>
            <a:pPr algn="ctr">
              <a:lnSpc>
                <a:spcPct val="100000"/>
              </a:lnSpc>
            </a:pPr>
            <a:r>
              <a:rPr lang="en-GB" sz="2000"/>
              <a:t>A series of covariates are used as predictors</a:t>
            </a:r>
          </a:p>
          <a:p>
            <a:pPr algn="ctr"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krige(log(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zinc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~ sqrt(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meuse.grid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= 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vt.fit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013AC-0F07-5449-A7BE-DA969AD09663}"/>
              </a:ext>
            </a:extLst>
          </p:cNvPr>
          <p:cNvSpPr/>
          <p:nvPr/>
        </p:nvSpPr>
        <p:spPr>
          <a:xfrm>
            <a:off x="4452536" y="2387783"/>
            <a:ext cx="3499776" cy="29854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/>
              <a:t>Ordinary Kriging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  <a:p>
            <a:pPr algn="ctr">
              <a:lnSpc>
                <a:spcPct val="100000"/>
              </a:lnSpc>
            </a:pPr>
            <a:r>
              <a:rPr lang="en-US" sz="2000" dirty="0"/>
              <a:t>An intercept only model 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No Covariates are defined</a:t>
            </a:r>
          </a:p>
          <a:p>
            <a:pPr algn="ctr"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krige(log(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zinc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~ 1,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meuse.grid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vt.fit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ADFD1-55FE-4E48-8752-E6314D407D6C}"/>
              </a:ext>
            </a:extLst>
          </p:cNvPr>
          <p:cNvSpPr/>
          <p:nvPr/>
        </p:nvSpPr>
        <p:spPr>
          <a:xfrm>
            <a:off x="8326660" y="2344857"/>
            <a:ext cx="3550041" cy="29854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/>
              <a:t>Simple Kriging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  <a:p>
            <a:pPr algn="ctr">
              <a:lnSpc>
                <a:spcPct val="100000"/>
              </a:lnSpc>
            </a:pPr>
            <a:r>
              <a:rPr lang="en-US" sz="2000" dirty="0"/>
              <a:t>An intercept only model 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The intercept is defined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krige(log(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zinc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~ 1,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meuse.grid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vt.fit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60087"/>
                </a:solidFill>
                <a:latin typeface="Monaco" pitchFamily="2" charset="77"/>
              </a:rPr>
              <a:t>     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5.9</a:t>
            </a:r>
            <a:r>
              <a:rPr lang="en-US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B82D-E91B-3D49-B3CD-68DD8C02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2" y="165963"/>
            <a:ext cx="11557000" cy="1309328"/>
          </a:xfrm>
        </p:spPr>
        <p:txBody>
          <a:bodyPr/>
          <a:lstStyle/>
          <a:p>
            <a:r>
              <a:rPr lang="en-GB" noProof="0"/>
              <a:t>Universal, Ordinary, and Simple Kriging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B9EC-FADF-6741-8D00-88B3DF12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4197-E03E-B745-A627-C390E389EFF6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23E5BE-9562-3541-8DF8-F5F457B4BD05}"/>
              </a:ext>
            </a:extLst>
          </p:cNvPr>
          <p:cNvGrpSpPr/>
          <p:nvPr/>
        </p:nvGrpSpPr>
        <p:grpSpPr>
          <a:xfrm>
            <a:off x="298291" y="1861708"/>
            <a:ext cx="3606452" cy="4058344"/>
            <a:chOff x="327787" y="1861708"/>
            <a:chExt cx="3606452" cy="4058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8F8A1-A578-BA46-B219-AB346978B0CF}"/>
                </a:ext>
              </a:extLst>
            </p:cNvPr>
            <p:cNvSpPr/>
            <p:nvPr/>
          </p:nvSpPr>
          <p:spPr>
            <a:xfrm>
              <a:off x="327787" y="1861708"/>
              <a:ext cx="3600000" cy="403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1"/>
                <a:t>Universal Kriging</a:t>
              </a:r>
            </a:p>
            <a:p>
              <a:pPr algn="ctr">
                <a:lnSpc>
                  <a:spcPct val="100000"/>
                </a:lnSpc>
              </a:pPr>
              <a:endParaRPr lang="en-US" sz="20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  <a:p>
              <a:pPr>
                <a:lnSpc>
                  <a:spcPct val="100000"/>
                </a:lnSpc>
              </a:pPr>
              <a:endParaRPr lang="en-GB" sz="18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582E1B-2F9D-A34E-8AE7-C30625E7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639" y="2316452"/>
              <a:ext cx="3603600" cy="36036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F5A17F-0542-EC47-9B43-0959AA5E4386}"/>
              </a:ext>
            </a:extLst>
          </p:cNvPr>
          <p:cNvGrpSpPr/>
          <p:nvPr/>
        </p:nvGrpSpPr>
        <p:grpSpPr>
          <a:xfrm>
            <a:off x="4300064" y="1861708"/>
            <a:ext cx="3610052" cy="4058344"/>
            <a:chOff x="4464411" y="1861708"/>
            <a:chExt cx="3610052" cy="40583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013AC-0F07-5449-A7BE-DA969AD09663}"/>
                </a:ext>
              </a:extLst>
            </p:cNvPr>
            <p:cNvSpPr/>
            <p:nvPr/>
          </p:nvSpPr>
          <p:spPr>
            <a:xfrm>
              <a:off x="4464411" y="1861708"/>
              <a:ext cx="3600000" cy="403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1"/>
                <a:t>Ordinary Kriging</a:t>
              </a:r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  <a:p>
              <a:pPr algn="ctr">
                <a:lnSpc>
                  <a:spcPct val="100000"/>
                </a:lnSpc>
              </a:pPr>
              <a:endParaRPr lang="en-US" sz="18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F386D6-D78B-5B47-A632-41477AD2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0863" y="2316452"/>
              <a:ext cx="3603600" cy="3603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14FAAD-97EF-1B41-85AF-83D3402143C8}"/>
              </a:ext>
            </a:extLst>
          </p:cNvPr>
          <p:cNvGrpSpPr/>
          <p:nvPr/>
        </p:nvGrpSpPr>
        <p:grpSpPr>
          <a:xfrm>
            <a:off x="8305438" y="1861708"/>
            <a:ext cx="3603600" cy="4058344"/>
            <a:chOff x="8334934" y="1861708"/>
            <a:chExt cx="3603600" cy="4058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8ADFD1-55FE-4E48-8752-E6314D407D6C}"/>
                </a:ext>
              </a:extLst>
            </p:cNvPr>
            <p:cNvSpPr/>
            <p:nvPr/>
          </p:nvSpPr>
          <p:spPr>
            <a:xfrm>
              <a:off x="8338534" y="1861708"/>
              <a:ext cx="3600000" cy="403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1"/>
                <a:t>Simple Kriging</a:t>
              </a:r>
            </a:p>
            <a:p>
              <a:pPr algn="ctr">
                <a:lnSpc>
                  <a:spcPct val="100000"/>
                </a:lnSpc>
              </a:pPr>
              <a:endParaRPr lang="en-US" sz="2000"/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CCEF70-B162-9E43-8AE2-D22493D88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934" y="2316452"/>
              <a:ext cx="3603600" cy="360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13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B82D-E91B-3D49-B3CD-68DD8C02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Universal, Ordinary, and Simple Kriging Differences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B9EC-FADF-6741-8D00-88B3DF12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4197-E03E-B745-A627-C390E389EFF6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18EEE-5F2C-BB46-885B-F8D07581289A}"/>
              </a:ext>
            </a:extLst>
          </p:cNvPr>
          <p:cNvSpPr/>
          <p:nvPr/>
        </p:nvSpPr>
        <p:spPr>
          <a:xfrm>
            <a:off x="298291" y="1861708"/>
            <a:ext cx="3600000" cy="40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/>
              <a:t>Universal Kriging</a:t>
            </a:r>
          </a:p>
          <a:p>
            <a:pPr algn="ctr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  <a:p>
            <a:pPr>
              <a:lnSpc>
                <a:spcPct val="100000"/>
              </a:lnSpc>
            </a:pPr>
            <a:endParaRPr lang="en-GB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F3F101-0D96-7C4B-BA2F-223261F6F367}"/>
              </a:ext>
            </a:extLst>
          </p:cNvPr>
          <p:cNvSpPr/>
          <p:nvPr/>
        </p:nvSpPr>
        <p:spPr>
          <a:xfrm>
            <a:off x="8309038" y="1861708"/>
            <a:ext cx="3600000" cy="40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/>
              <a:t>Simple Kriging</a:t>
            </a:r>
          </a:p>
          <a:p>
            <a:pPr algn="ctr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A803E3-BFAE-9F4E-911C-50D84F2D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2318252"/>
            <a:ext cx="3600000" cy="360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E807A7E-E903-9E4C-BF0E-344D06705D6F}"/>
              </a:ext>
            </a:extLst>
          </p:cNvPr>
          <p:cNvSpPr/>
          <p:nvPr/>
        </p:nvSpPr>
        <p:spPr>
          <a:xfrm>
            <a:off x="4300064" y="1861708"/>
            <a:ext cx="3600000" cy="40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/>
              <a:t>Ordinary Kriging</a:t>
            </a:r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  <a:p>
            <a:pPr algn="ctr">
              <a:lnSpc>
                <a:spcPct val="100000"/>
              </a:lnSpc>
            </a:pPr>
            <a:endParaRPr lang="en-US" sz="18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27889E-9F16-F04B-B8A1-FE142E7D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516" y="2316452"/>
            <a:ext cx="3603600" cy="3603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65260A-939D-2046-941C-5DFE4922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719" y="2318252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2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5672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C16-8AA7-334A-A3CA-D4916868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790A6-34DF-804A-B0EA-E4781AD1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In geo-statistics the spatial correlation is modelled via the </a:t>
            </a:r>
            <a:r>
              <a:rPr lang="en-GB" sz="2400" b="1" noProof="0" dirty="0"/>
              <a:t>variogram</a:t>
            </a:r>
            <a:endParaRPr lang="en-GB" sz="2400" noProof="0" dirty="0"/>
          </a:p>
          <a:p>
            <a:pPr lvl="1"/>
            <a:r>
              <a:rPr lang="en-GB" sz="2400" noProof="0" dirty="0"/>
              <a:t>NOT the </a:t>
            </a:r>
            <a:r>
              <a:rPr lang="en-GB" sz="2400" b="1" noProof="0" dirty="0"/>
              <a:t>correlogram</a:t>
            </a:r>
            <a:r>
              <a:rPr lang="en-GB" sz="2400" noProof="0" dirty="0"/>
              <a:t>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b="1" dirty="0"/>
              <a:t>correlogram </a:t>
            </a:r>
            <a:r>
              <a:rPr lang="en-GB" sz="2400" noProof="0" dirty="0">
                <a:sym typeface="Wingdings" pitchFamily="2" charset="2"/>
              </a:rPr>
              <a:t>focus on a </a:t>
            </a:r>
            <a:r>
              <a:rPr lang="en-GB" sz="2400" b="1" noProof="0" dirty="0">
                <a:sym typeface="Wingdings" pitchFamily="2" charset="2"/>
              </a:rPr>
              <a:t>ONE</a:t>
            </a:r>
            <a:r>
              <a:rPr lang="en-GB" sz="2400" noProof="0" dirty="0">
                <a:sym typeface="Wingdings" pitchFamily="2" charset="2"/>
              </a:rPr>
              <a:t> dimensional space</a:t>
            </a:r>
          </a:p>
          <a:p>
            <a:pPr marL="252000" lvl="1" indent="0">
              <a:buNone/>
            </a:pPr>
            <a:r>
              <a:rPr lang="en-GB" sz="2400" noProof="0" dirty="0">
                <a:sym typeface="Wingdings" pitchFamily="2" charset="2"/>
              </a:rPr>
              <a:t>				 (One variable at a time)</a:t>
            </a:r>
            <a:endParaRPr lang="en-GB" sz="2400" noProof="0" dirty="0"/>
          </a:p>
          <a:p>
            <a:endParaRPr lang="en-GB" sz="2400" noProof="0" dirty="0"/>
          </a:p>
          <a:p>
            <a:r>
              <a:rPr lang="en-GB" sz="2400" noProof="0" dirty="0"/>
              <a:t>To estimate the partial correlation (i.e., the </a:t>
            </a:r>
            <a:r>
              <a:rPr lang="en-GB" sz="2400" b="1" noProof="0" dirty="0"/>
              <a:t>variogram</a:t>
            </a:r>
            <a:r>
              <a:rPr lang="en-GB" sz="2400" noProof="0" dirty="0"/>
              <a:t>) from observational data we assume </a:t>
            </a:r>
            <a:r>
              <a:rPr lang="en-GB" sz="2400" b="1" noProof="0" dirty="0"/>
              <a:t>stationarity</a:t>
            </a:r>
            <a:r>
              <a:rPr lang="en-GB" sz="2400" noProof="0" dirty="0"/>
              <a:t> and </a:t>
            </a:r>
            <a:r>
              <a:rPr lang="en-GB" sz="2400" b="1" noProof="0" dirty="0"/>
              <a:t>isotropy</a:t>
            </a:r>
            <a:r>
              <a:rPr lang="en-GB" sz="2400" noProof="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3777E-79F7-2B4C-95CC-90DE6AC7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08D-C974-9A44-B2DE-E55407E3203F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8851E-26C7-394D-BF1E-346552D5DB57}"/>
              </a:ext>
            </a:extLst>
          </p:cNvPr>
          <p:cNvSpPr/>
          <p:nvPr/>
        </p:nvSpPr>
        <p:spPr>
          <a:xfrm>
            <a:off x="1170192" y="4327512"/>
            <a:ext cx="4767635" cy="150810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/>
              <a:t>Stationarity</a:t>
            </a:r>
            <a:endParaRPr lang="en-GB" sz="3200"/>
          </a:p>
          <a:p>
            <a:pPr algn="ctr">
              <a:lnSpc>
                <a:spcPct val="100000"/>
              </a:lnSpc>
            </a:pPr>
            <a:r>
              <a:rPr lang="en-GB" sz="2000"/>
              <a:t>The relation between observations DOES NOT depend on their location but DOES depend on the distance between them.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D13B1-1A5D-0943-BED2-059CA652EE1F}"/>
              </a:ext>
            </a:extLst>
          </p:cNvPr>
          <p:cNvSpPr/>
          <p:nvPr/>
        </p:nvSpPr>
        <p:spPr>
          <a:xfrm>
            <a:off x="6281943" y="4327512"/>
            <a:ext cx="4767635" cy="150810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/>
              <a:t>Isotropy</a:t>
            </a:r>
            <a:endParaRPr lang="en-GB" sz="3200"/>
          </a:p>
          <a:p>
            <a:pPr algn="ctr">
              <a:lnSpc>
                <a:spcPct val="100000"/>
              </a:lnSpc>
            </a:pPr>
            <a:r>
              <a:rPr lang="en-GB" sz="2000"/>
              <a:t>The relation between observations DOES NOT depend on the direction between two points</a:t>
            </a:r>
          </a:p>
        </p:txBody>
      </p:sp>
    </p:spTree>
    <p:extLst>
      <p:ext uri="{BB962C8B-B14F-4D97-AF65-F5344CB8AC3E}">
        <p14:creationId xmlns:p14="http://schemas.microsoft.com/office/powerpoint/2010/main" val="305844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4F5-874E-D549-BFFD-27EB9766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Interpolation and Geostatistics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472B-9EE8-1A43-9B2E-ECBB1348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187"/>
            <a:ext cx="4052327" cy="4521199"/>
          </a:xfrm>
        </p:spPr>
        <p:txBody>
          <a:bodyPr/>
          <a:lstStyle/>
          <a:p>
            <a:r>
              <a:rPr lang="en-GB" sz="2400" noProof="0" dirty="0"/>
              <a:t>Typically, a limited number of sometimes arbitrarily chosen sample locations for which measurements/information on the  random variable of intertest are available…</a:t>
            </a:r>
          </a:p>
          <a:p>
            <a:endParaRPr lang="en-GB" sz="2400" b="1" i="1" u="sng" noProof="0" dirty="0"/>
          </a:p>
          <a:p>
            <a:pPr algn="ctr"/>
            <a:r>
              <a:rPr lang="en-GB" sz="2400" b="1" noProof="0" dirty="0">
                <a:solidFill>
                  <a:srgbClr val="FF0000"/>
                </a:solidFill>
              </a:rPr>
              <a:t>but you would like to know how the  values of the variable across the  study domain.</a:t>
            </a:r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DBE2B-3F12-0E4B-A71E-5CE317BB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FAF8-0F35-CC4F-BAEE-EBC6689B9F7C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D9605-C1D3-CF43-9CB0-5C8D47C6FC59}"/>
              </a:ext>
            </a:extLst>
          </p:cNvPr>
          <p:cNvSpPr/>
          <p:nvPr/>
        </p:nvSpPr>
        <p:spPr>
          <a:xfrm>
            <a:off x="5611905" y="4943456"/>
            <a:ext cx="6149789" cy="95410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1">
                <a:solidFill>
                  <a:srgbClr val="FF0000"/>
                </a:solidFill>
              </a:rPr>
              <a:t>How can we “fill the gaps” between locations with information?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C904-0685-B84B-AE14-F0F788F6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57" y="1296460"/>
            <a:ext cx="3141409" cy="314140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F507F27-6EBD-5B4A-956D-B56B6FED754D}"/>
              </a:ext>
            </a:extLst>
          </p:cNvPr>
          <p:cNvSpPr/>
          <p:nvPr/>
        </p:nvSpPr>
        <p:spPr bwMode="auto">
          <a:xfrm>
            <a:off x="8235580" y="2556388"/>
            <a:ext cx="872564" cy="621553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F0DC1-A434-5949-BAA7-27A57257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64" y="1292317"/>
            <a:ext cx="3149694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29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FC57-EBA0-B447-B0CD-3F73619D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47B3-D3F5-904D-ABB8-419A21C1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823291" cy="4521366"/>
          </a:xfrm>
        </p:spPr>
        <p:txBody>
          <a:bodyPr/>
          <a:lstStyle/>
          <a:p>
            <a:r>
              <a:rPr lang="en-GB" sz="2400" noProof="0" dirty="0"/>
              <a:t>By assuming </a:t>
            </a:r>
            <a:r>
              <a:rPr lang="en-GB" sz="2400" b="1" noProof="0" dirty="0"/>
              <a:t>stationarity</a:t>
            </a:r>
            <a:r>
              <a:rPr lang="en-GB" sz="2400" noProof="0" dirty="0"/>
              <a:t> and </a:t>
            </a:r>
            <a:r>
              <a:rPr lang="en-GB" sz="2400" b="1" noProof="0" dirty="0"/>
              <a:t>isotropy</a:t>
            </a:r>
            <a:r>
              <a:rPr lang="en-GB" sz="2400" noProof="0" dirty="0"/>
              <a:t> the variogram can be estimated by establishing the relation between differences in the observations and distance between observations.</a:t>
            </a:r>
          </a:p>
          <a:p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5AA7-5C82-E545-B4E7-1B805905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7713-58E4-EC4C-8AC4-7D1B36E9D269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AFAA4B-76CD-0849-B36A-0550FFC7967C}"/>
              </a:ext>
            </a:extLst>
          </p:cNvPr>
          <p:cNvGrpSpPr/>
          <p:nvPr/>
        </p:nvGrpSpPr>
        <p:grpSpPr>
          <a:xfrm>
            <a:off x="4673254" y="1257230"/>
            <a:ext cx="7198659" cy="4752947"/>
            <a:chOff x="4419600" y="1052526"/>
            <a:chExt cx="7198659" cy="475294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BE72D1-378A-3A45-AFC3-D0876AA8F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974" y="1052526"/>
              <a:ext cx="5444285" cy="4752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2F1F3AC-CFD1-2A4D-9F9D-93E8743B1BF9}"/>
                    </a:ext>
                  </a:extLst>
                </p:cNvPr>
                <p:cNvSpPr txBox="1"/>
                <p:nvPr/>
              </p:nvSpPr>
              <p:spPr>
                <a:xfrm>
                  <a:off x="4419600" y="4840942"/>
                  <a:ext cx="2449453" cy="5961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160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2F1F3AC-CFD1-2A4D-9F9D-93E8743B1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600" y="4840942"/>
                  <a:ext cx="2449453" cy="596189"/>
                </a:xfrm>
                <a:prstGeom prst="rect">
                  <a:avLst/>
                </a:prstGeom>
                <a:blipFill>
                  <a:blip r:embed="rId3"/>
                  <a:stretch>
                    <a:fillRect l="-1026" t="-144898" b="-2020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B6BEC5-506D-F54D-A518-4730278C893D}"/>
                </a:ext>
              </a:extLst>
            </p:cNvPr>
            <p:cNvCxnSpPr>
              <a:stCxn id="6" idx="0"/>
            </p:cNvCxnSpPr>
            <p:nvPr/>
          </p:nvCxnSpPr>
          <p:spPr bwMode="auto">
            <a:xfrm flipV="1">
              <a:off x="5644327" y="3128682"/>
              <a:ext cx="1025414" cy="1712260"/>
            </a:xfrm>
            <a:prstGeom prst="straightConnector1">
              <a:avLst/>
            </a:prstGeom>
            <a:solidFill>
              <a:schemeClr val="accent2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56188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677-0AAE-A44C-AA89-59BE43D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EFF2-3A1E-D948-B8B2-9565769B2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5432424" cy="452136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GB" sz="2800" b="1" noProof="0" dirty="0"/>
                  <a:t>How are variograms put together?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400" noProof="0" dirty="0"/>
                  <a:t>Plotting all possible squared differences of observation pairs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4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noProof="0" dirty="0"/>
                  <a:t>against their separation distance</a:t>
                </a:r>
                <a14:m>
                  <m:oMath xmlns:m="http://schemas.openxmlformats.org/officeDocument/2006/math">
                    <m:r>
                      <a:rPr lang="en-GB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noProof="0" dirty="0"/>
              </a:p>
              <a:p>
                <a:pPr lvl="1">
                  <a:lnSpc>
                    <a:spcPct val="100000"/>
                  </a:lnSpc>
                </a:pPr>
                <a:r>
                  <a:rPr lang="en-GB" sz="2400" noProof="0" dirty="0"/>
                  <a:t> This is wat is called a:</a:t>
                </a:r>
              </a:p>
              <a:p>
                <a:pPr marL="252000" lvl="1" indent="0">
                  <a:lnSpc>
                    <a:spcPct val="100000"/>
                  </a:lnSpc>
                  <a:buNone/>
                </a:pPr>
                <a:r>
                  <a:rPr lang="en-GB" sz="2800" b="1" noProof="0" dirty="0"/>
                  <a:t>   </a:t>
                </a:r>
                <a:r>
                  <a:rPr lang="en-GB" sz="3200" b="1" noProof="0" dirty="0"/>
                  <a:t>could variogram</a:t>
                </a:r>
                <a:endParaRPr lang="en-GB" sz="2800" b="1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EFF2-3A1E-D948-B8B2-9565769B2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5432424" cy="4521366"/>
              </a:xfrm>
              <a:blipFill>
                <a:blip r:embed="rId3"/>
                <a:stretch>
                  <a:fillRect l="-3972" t="-28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C7248-B921-BA4D-BBD8-4BA2AC0F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80B6-6ED5-4341-9DD7-DA74FB94D534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EAD1A-5EE9-7846-997B-14DFB00A5151}"/>
              </a:ext>
            </a:extLst>
          </p:cNvPr>
          <p:cNvSpPr/>
          <p:nvPr/>
        </p:nvSpPr>
        <p:spPr>
          <a:xfrm>
            <a:off x="1565513" y="5174206"/>
            <a:ext cx="5108574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Variogram.Zn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variogram(log(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    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                  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 = 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calculate the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semivariogram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cloud </a:t>
            </a:r>
          </a:p>
          <a:p>
            <a:pPr lvl="3"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cloud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Variogram.Zn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"Could variogram"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E02E05-E2B7-9D4F-B772-8C294C33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350" y="1240452"/>
            <a:ext cx="5016371" cy="50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4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677-0AAE-A44C-AA89-59BE43D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EFF2-3A1E-D948-B8B2-9565769B2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5432424" cy="452136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GB" sz="2800" b="1" noProof="0" dirty="0"/>
                  <a:t>How are variograms put together?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400" noProof="0" dirty="0"/>
                  <a:t>Plotting all possible squared differences of observation pairs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4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GB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noProof="0" dirty="0"/>
                  <a:t>against their separation distance</a:t>
                </a:r>
                <a14:m>
                  <m:oMath xmlns:m="http://schemas.openxmlformats.org/officeDocument/2006/math">
                    <m:r>
                      <a:rPr lang="en-GB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noProof="0" dirty="0"/>
              </a:p>
              <a:p>
                <a:pPr lvl="1">
                  <a:lnSpc>
                    <a:spcPct val="100000"/>
                  </a:lnSpc>
                </a:pPr>
                <a:r>
                  <a:rPr lang="en-GB" sz="2400" noProof="0" dirty="0"/>
                  <a:t> This is wat is called a:</a:t>
                </a:r>
              </a:p>
              <a:p>
                <a:pPr marL="252000" lvl="1" indent="0">
                  <a:lnSpc>
                    <a:spcPct val="100000"/>
                  </a:lnSpc>
                  <a:buNone/>
                </a:pPr>
                <a:r>
                  <a:rPr lang="en-GB" sz="2800" b="1" noProof="0" dirty="0"/>
                  <a:t>   </a:t>
                </a:r>
                <a:r>
                  <a:rPr lang="en-GB" sz="3200" b="1" noProof="0" dirty="0"/>
                  <a:t>could variogram</a:t>
                </a:r>
                <a:endParaRPr lang="en-GB" sz="2800" b="1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EFF2-3A1E-D948-B8B2-9565769B2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5432424" cy="4521366"/>
              </a:xfrm>
              <a:blipFill>
                <a:blip r:embed="rId3"/>
                <a:stretch>
                  <a:fillRect l="-3972" t="-28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C7248-B921-BA4D-BBD8-4BA2AC0F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80B6-6ED5-4341-9DD7-DA74FB94D534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E02E05-E2B7-9D4F-B772-8C294C33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350" y="1240452"/>
            <a:ext cx="5016371" cy="50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6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26AB-ED5E-7646-A1D4-95A86AD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2E2E-FA3F-C14A-A85D-D82176D16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5282882" cy="4521366"/>
          </a:xfrm>
        </p:spPr>
        <p:txBody>
          <a:bodyPr/>
          <a:lstStyle/>
          <a:p>
            <a:r>
              <a:rPr lang="en-GB" sz="2400" noProof="0" dirty="0"/>
              <a:t>The </a:t>
            </a:r>
            <a:r>
              <a:rPr lang="en-GB" sz="2400" noProof="0" dirty="0" err="1"/>
              <a:t>semivaraince</a:t>
            </a:r>
            <a:r>
              <a:rPr lang="en-GB" sz="2400" noProof="0" dirty="0"/>
              <a:t> in the </a:t>
            </a:r>
            <a:r>
              <a:rPr lang="en-GB" sz="2400" b="1" noProof="0" dirty="0"/>
              <a:t>variogram cloud </a:t>
            </a:r>
            <a:r>
              <a:rPr lang="en-GB" sz="2400" noProof="0" dirty="0"/>
              <a:t>can be “averaged” over a given distance intervals (</a:t>
            </a:r>
            <a:r>
              <a:rPr lang="en-GB" sz="2400" i="1" noProof="0" dirty="0"/>
              <a:t>h</a:t>
            </a:r>
            <a:r>
              <a:rPr lang="en-GB" sz="2400" noProof="0" dirty="0"/>
              <a:t>) to generate the </a:t>
            </a:r>
          </a:p>
          <a:p>
            <a:pPr algn="ctr"/>
            <a:r>
              <a:rPr lang="en-GB" sz="2800" b="1" noProof="0" dirty="0"/>
              <a:t>sample variogram</a:t>
            </a:r>
          </a:p>
          <a:p>
            <a:pPr algn="ctr"/>
            <a:endParaRPr lang="en-GB" sz="2800" noProof="0" dirty="0"/>
          </a:p>
          <a:p>
            <a:pPr>
              <a:buNone/>
            </a:pPr>
            <a:r>
              <a:rPr lang="en-GB" sz="2400" noProof="0" dirty="0"/>
              <a:t>Doing this “smooths” the variation in the could variogram and provides a signal of the “full” variogram</a:t>
            </a:r>
          </a:p>
          <a:p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7EE35-811F-2649-B02A-03FF5FDB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A80F6-DB72-A44E-B21F-9F1F7CDD764A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AA77A-5593-A74E-BF6A-A37267FE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6" y="1314742"/>
            <a:ext cx="5050303" cy="505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BBE7E-0E89-2D46-8633-E72DF2D511C4}"/>
              </a:ext>
            </a:extLst>
          </p:cNvPr>
          <p:cNvSpPr/>
          <p:nvPr/>
        </p:nvSpPr>
        <p:spPr>
          <a:xfrm>
            <a:off x="7831015" y="4980050"/>
            <a:ext cx="3187929" cy="7386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400" dirty="0"/>
              <a:t>The value  next to each mark is the number of point-pairs within the distance bin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37F88-9CEB-CE40-8F8B-76E8C8BA713C}"/>
              </a:ext>
            </a:extLst>
          </p:cNvPr>
          <p:cNvSpPr/>
          <p:nvPr/>
        </p:nvSpPr>
        <p:spPr>
          <a:xfrm>
            <a:off x="656304" y="4824670"/>
            <a:ext cx="543810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Variogram.Zn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variogram(log(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data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Variogram.Zn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## add the number of point pairs per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dist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class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plot.numbers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"+"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"Sample variogram"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716FDA-0FD5-6647-AC0F-362F0558C8D8}"/>
              </a:ext>
            </a:extLst>
          </p:cNvPr>
          <p:cNvSpPr>
            <a:spLocks noChangeAspect="1"/>
          </p:cNvSpPr>
          <p:nvPr/>
        </p:nvSpPr>
        <p:spPr bwMode="auto">
          <a:xfrm>
            <a:off x="7005890" y="4989382"/>
            <a:ext cx="360000" cy="360000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F6B9637-2C7B-6443-A39B-D8EF096BFD85}"/>
              </a:ext>
            </a:extLst>
          </p:cNvPr>
          <p:cNvCxnSpPr>
            <a:cxnSpLocks/>
            <a:endCxn id="5" idx="6"/>
          </p:cNvCxnSpPr>
          <p:nvPr/>
        </p:nvCxnSpPr>
        <p:spPr bwMode="auto">
          <a:xfrm rot="10800000">
            <a:off x="7365891" y="5169382"/>
            <a:ext cx="465127" cy="180002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7912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26AB-ED5E-7646-A1D4-95A86AD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2E2E-FA3F-C14A-A85D-D82176D16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5282882" cy="4521366"/>
          </a:xfrm>
        </p:spPr>
        <p:txBody>
          <a:bodyPr/>
          <a:lstStyle/>
          <a:p>
            <a:r>
              <a:rPr lang="en-GB" sz="2400" noProof="0" dirty="0"/>
              <a:t>The </a:t>
            </a:r>
            <a:r>
              <a:rPr lang="en-GB" sz="2400" noProof="0" dirty="0" err="1"/>
              <a:t>semivaraince</a:t>
            </a:r>
            <a:r>
              <a:rPr lang="en-GB" sz="2400" noProof="0" dirty="0"/>
              <a:t> in the </a:t>
            </a:r>
            <a:r>
              <a:rPr lang="en-GB" sz="2400" b="1" noProof="0" dirty="0"/>
              <a:t>variogram cloud </a:t>
            </a:r>
            <a:r>
              <a:rPr lang="en-GB" sz="2400" noProof="0" dirty="0"/>
              <a:t>can be “averaged” over a given distance intervals (</a:t>
            </a:r>
            <a:r>
              <a:rPr lang="en-GB" sz="2400" i="1" noProof="0" dirty="0"/>
              <a:t>h</a:t>
            </a:r>
            <a:r>
              <a:rPr lang="en-GB" sz="2400" noProof="0" dirty="0"/>
              <a:t>) to generate the </a:t>
            </a:r>
          </a:p>
          <a:p>
            <a:pPr algn="ctr"/>
            <a:r>
              <a:rPr lang="en-GB" sz="2800" b="1" noProof="0" dirty="0"/>
              <a:t>sample variogram</a:t>
            </a:r>
          </a:p>
          <a:p>
            <a:pPr algn="ctr"/>
            <a:endParaRPr lang="en-GB" sz="2800" noProof="0" dirty="0"/>
          </a:p>
          <a:p>
            <a:pPr>
              <a:buNone/>
            </a:pPr>
            <a:r>
              <a:rPr lang="en-GB" sz="2400" noProof="0" dirty="0"/>
              <a:t>Doing this “smooths” the variation in the could variogram and provides a signal of the “full” variogram</a:t>
            </a:r>
          </a:p>
          <a:p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7EE35-811F-2649-B02A-03FF5FDB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A80F6-DB72-A44E-B21F-9F1F7CDD764A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AA77A-5593-A74E-BF6A-A37267FE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6" y="1314742"/>
            <a:ext cx="5050303" cy="505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BBE7E-0E89-2D46-8633-E72DF2D511C4}"/>
              </a:ext>
            </a:extLst>
          </p:cNvPr>
          <p:cNvSpPr/>
          <p:nvPr/>
        </p:nvSpPr>
        <p:spPr>
          <a:xfrm>
            <a:off x="7831015" y="4980050"/>
            <a:ext cx="3187929" cy="7386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400" dirty="0"/>
              <a:t>The value  next to each mark is the number of point-pairs within the distance bin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716FDA-0FD5-6647-AC0F-362F0558C8D8}"/>
              </a:ext>
            </a:extLst>
          </p:cNvPr>
          <p:cNvSpPr>
            <a:spLocks noChangeAspect="1"/>
          </p:cNvSpPr>
          <p:nvPr/>
        </p:nvSpPr>
        <p:spPr bwMode="auto">
          <a:xfrm>
            <a:off x="7005890" y="4989382"/>
            <a:ext cx="360000" cy="360000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F6B9637-2C7B-6443-A39B-D8EF096BFD85}"/>
              </a:ext>
            </a:extLst>
          </p:cNvPr>
          <p:cNvCxnSpPr>
            <a:cxnSpLocks/>
            <a:endCxn id="5" idx="6"/>
          </p:cNvCxnSpPr>
          <p:nvPr/>
        </p:nvCxnSpPr>
        <p:spPr bwMode="auto">
          <a:xfrm rot="10800000">
            <a:off x="7365891" y="5169382"/>
            <a:ext cx="465127" cy="180002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278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3411-E5B1-3F47-9AC1-C35D7F1E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4F6D-D5E6-C944-9E46-ED7030F4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/>
          <a:p>
            <a:r>
              <a:rPr lang="en-GB" sz="2400" noProof="0" dirty="0"/>
              <a:t>The default implementation of the </a:t>
            </a:r>
            <a:r>
              <a:rPr lang="en-GB" sz="2400" b="1" noProof="0" dirty="0"/>
              <a:t>sample variogram</a:t>
            </a:r>
            <a:r>
              <a:rPr lang="en-GB" sz="2400" noProof="0" dirty="0"/>
              <a:t> done by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variogram</a:t>
            </a:r>
            <a:r>
              <a:rPr lang="en-GB" sz="2400" noProof="0" dirty="0"/>
              <a:t> function uses by default:</a:t>
            </a:r>
          </a:p>
          <a:p>
            <a:endParaRPr lang="en-GB" sz="2400" b="1" noProof="0" dirty="0"/>
          </a:p>
          <a:p>
            <a:r>
              <a:rPr lang="en-GB" sz="2400" b="1" noProof="0" dirty="0"/>
              <a:t>1</a:t>
            </a:r>
            <a:r>
              <a:rPr lang="en-GB" sz="2400" b="1" baseline="30000" noProof="0" dirty="0"/>
              <a:t>st</a:t>
            </a:r>
            <a:r>
              <a:rPr lang="en-GB" sz="2400" noProof="0" dirty="0"/>
              <a:t> – </a:t>
            </a:r>
            <a:r>
              <a:rPr lang="en-GB" sz="2400" u="sng" noProof="0" dirty="0">
                <a:latin typeface="AU Passata" panose="020B0503030502030804" pitchFamily="34" charset="77"/>
              </a:rPr>
              <a:t>A predefined </a:t>
            </a:r>
            <a:r>
              <a:rPr lang="en-GB" sz="2400" u="sng" noProof="0" dirty="0">
                <a:latin typeface="AU Passata" panose="020B0503030502030804" pitchFamily="34" charset="77"/>
                <a:cs typeface="Courier New" panose="02070309020205020404" pitchFamily="49" charset="0"/>
              </a:rPr>
              <a:t>cut-off</a:t>
            </a:r>
            <a:r>
              <a:rPr lang="en-GB" sz="2400" u="sng" noProof="0" dirty="0">
                <a:latin typeface="AU Passata" panose="020B0503030502030804" pitchFamily="34" charset="77"/>
              </a:rPr>
              <a:t> distance</a:t>
            </a:r>
            <a:r>
              <a:rPr lang="en-GB" sz="2400" noProof="0" dirty="0">
                <a:latin typeface="AU Passata" panose="020B0503030502030804" pitchFamily="34" charset="77"/>
              </a:rPr>
              <a:t>: </a:t>
            </a:r>
          </a:p>
          <a:p>
            <a:pPr lvl="1"/>
            <a:r>
              <a:rPr lang="en-GB" sz="2400" noProof="0" dirty="0"/>
              <a:t>The maximum distance up to which point pairs are considered is one third of the largest diagonal of the bounding box.</a:t>
            </a:r>
          </a:p>
          <a:p>
            <a:pPr marL="252000" lvl="1" indent="0">
              <a:buNone/>
            </a:pPr>
            <a:r>
              <a:rPr lang="en-GB" sz="2400" b="1" noProof="0" dirty="0"/>
              <a:t>   Why?: </a:t>
            </a:r>
            <a:r>
              <a:rPr lang="en-GB" sz="2400" noProof="0" dirty="0"/>
              <a:t> autocorrelations are never computed for lags farther than half the series length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noProof="0" dirty="0"/>
              <a:t>makes no sense to compute semi-variances for long distances</a:t>
            </a:r>
          </a:p>
          <a:p>
            <a:pPr lvl="1"/>
            <a:r>
              <a:rPr lang="en-GB" sz="2400" i="1" u="sng" noProof="0" dirty="0"/>
              <a:t>You would usually want to reduce the cut-off distance </a:t>
            </a:r>
            <a:r>
              <a:rPr lang="en-GB" sz="2400" noProof="0" dirty="0"/>
              <a:t>– think local predictions.</a:t>
            </a:r>
          </a:p>
          <a:p>
            <a:pPr>
              <a:buNone/>
            </a:pP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F1BB-993F-0949-A0F5-957D86F9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8F74-58A7-5C4F-8457-C05723CDAFE1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470668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8E1D-0AAA-AE49-B0FF-F0D15685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89F3B-5A3E-5C41-A682-0781A413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B365-A243-E540-90A2-EFF6A4D70C68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A68F1-07ED-2444-B97D-F692C82BA0E8}"/>
              </a:ext>
            </a:extLst>
          </p:cNvPr>
          <p:cNvSpPr txBox="1"/>
          <p:nvPr/>
        </p:nvSpPr>
        <p:spPr>
          <a:xfrm>
            <a:off x="4563035" y="5405718"/>
            <a:ext cx="3272118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A05F4-002C-B44B-9DF7-A15346753D85}"/>
              </a:ext>
            </a:extLst>
          </p:cNvPr>
          <p:cNvSpPr txBox="1"/>
          <p:nvPr/>
        </p:nvSpPr>
        <p:spPr>
          <a:xfrm>
            <a:off x="430981" y="5405718"/>
            <a:ext cx="3262478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err="1">
                <a:latin typeface="Courier New" panose="02070309020205020404" pitchFamily="49" charset="0"/>
                <a:cs typeface="Courier New" panose="02070309020205020404" pitchFamily="49" charset="0"/>
              </a:rPr>
              <a:t>cutoff</a:t>
            </a: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=500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B202D-3A47-7A45-A433-E99699519D31}"/>
              </a:ext>
            </a:extLst>
          </p:cNvPr>
          <p:cNvSpPr txBox="1"/>
          <p:nvPr/>
        </p:nvSpPr>
        <p:spPr>
          <a:xfrm>
            <a:off x="8664436" y="5405718"/>
            <a:ext cx="3276552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err="1">
                <a:latin typeface="Courier New" panose="02070309020205020404" pitchFamily="49" charset="0"/>
                <a:cs typeface="Courier New" panose="02070309020205020404" pitchFamily="49" charset="0"/>
              </a:rPr>
              <a:t>cutoff</a:t>
            </a: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=3000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00DD0-F796-4A45-8099-A6339C87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75" y="1347579"/>
            <a:ext cx="4026762" cy="4026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1E1CD-0A40-874F-B477-D457C4F2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697" y="1347579"/>
            <a:ext cx="4026762" cy="402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1030A-FB83-9843-9F15-BEB7F8419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369" y="1347579"/>
            <a:ext cx="402480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9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3411-E5B1-3F47-9AC1-C35D7F1E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4F6D-D5E6-C944-9E46-ED7030F4C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The default definition of the </a:t>
            </a:r>
            <a:r>
              <a:rPr lang="en-GB" sz="2400" b="1" noProof="0" dirty="0"/>
              <a:t>sample variogram</a:t>
            </a:r>
            <a:r>
              <a:rPr lang="en-GB" sz="2400" noProof="0" dirty="0"/>
              <a:t> done by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variogram</a:t>
            </a:r>
            <a:r>
              <a:rPr lang="en-GB" sz="2400" noProof="0" dirty="0"/>
              <a:t> function makes some decisions for you:</a:t>
            </a:r>
          </a:p>
          <a:p>
            <a:endParaRPr lang="en-GB" sz="2400" noProof="0" dirty="0"/>
          </a:p>
          <a:p>
            <a:r>
              <a:rPr lang="en-GB" sz="2400" b="1" noProof="0" dirty="0"/>
              <a:t>2</a:t>
            </a:r>
            <a:r>
              <a:rPr lang="en-GB" sz="2400" b="1" baseline="30000" noProof="0" dirty="0"/>
              <a:t>nd</a:t>
            </a:r>
            <a:r>
              <a:rPr lang="en-GB" sz="2400" noProof="0" dirty="0"/>
              <a:t> – </a:t>
            </a:r>
            <a:r>
              <a:rPr lang="en-GB" sz="2400" u="sng" noProof="0" dirty="0">
                <a:latin typeface="AU Passata" panose="020B0503030502030804" pitchFamily="34" charset="77"/>
              </a:rPr>
              <a:t>The distance interval </a:t>
            </a:r>
            <a:r>
              <a:rPr lang="en-GB" sz="2400" u="sng" noProof="0" dirty="0">
                <a:latin typeface="AU Passata" panose="020B0503030502030804" pitchFamily="34" charset="77"/>
                <a:cs typeface="Courier New" panose="02070309020205020404" pitchFamily="49" charset="0"/>
              </a:rPr>
              <a:t>width:</a:t>
            </a:r>
            <a:endParaRPr lang="en-GB" sz="2400" noProof="0" dirty="0">
              <a:latin typeface="AU Passata" panose="020B0503030502030804" pitchFamily="34" charset="77"/>
            </a:endParaRPr>
          </a:p>
          <a:p>
            <a:pPr lvl="1"/>
            <a:r>
              <a:rPr lang="en-GB" sz="2400" noProof="0" dirty="0">
                <a:latin typeface="AU Passata" panose="020B0503030502030804" pitchFamily="34" charset="77"/>
              </a:rPr>
              <a:t>T</a:t>
            </a:r>
            <a:r>
              <a:rPr lang="en-GB" sz="2400" noProof="0" dirty="0"/>
              <a:t>he distance interval over which the </a:t>
            </a:r>
            <a:r>
              <a:rPr lang="en-GB" sz="2400" noProof="0" dirty="0" err="1"/>
              <a:t>semivariances</a:t>
            </a:r>
            <a:r>
              <a:rPr lang="en-GB" sz="2400" noProof="0" dirty="0"/>
              <a:t> are averaged is is the cut-off value divided by 15 (to generate 15 points)</a:t>
            </a:r>
          </a:p>
          <a:p>
            <a:pPr lvl="1"/>
            <a:r>
              <a:rPr lang="en-GB" sz="2400" noProof="0" dirty="0"/>
              <a:t>Choosing a smaller interval width will result in more detail</a:t>
            </a:r>
          </a:p>
          <a:p>
            <a:pPr marL="576000" lvl="2" indent="0">
              <a:buNone/>
            </a:pPr>
            <a:r>
              <a:rPr lang="en-GB" sz="2400" noProof="0" dirty="0">
                <a:sym typeface="Wingdings" pitchFamily="2" charset="2"/>
              </a:rPr>
              <a:t> but can enhance noise</a:t>
            </a:r>
            <a:r>
              <a:rPr lang="en-GB" sz="2400" noProof="0" dirty="0"/>
              <a:t>.</a:t>
            </a:r>
          </a:p>
          <a:p>
            <a:pPr lvl="1"/>
            <a:r>
              <a:rPr lang="en-GB" sz="2400" noProof="0" dirty="0"/>
              <a:t>You can specify the intervals in two ways:</a:t>
            </a:r>
          </a:p>
          <a:p>
            <a:pPr marL="1033200" lvl="2" indent="-457200">
              <a:buFont typeface="+mj-lt"/>
              <a:buAutoNum type="arabicPeriod"/>
            </a:pPr>
            <a:r>
              <a:rPr lang="en-GB" sz="2400" noProof="0" dirty="0"/>
              <a:t>Define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sz="2400" noProof="0" dirty="0"/>
              <a:t> argument: size of distance intervals</a:t>
            </a:r>
          </a:p>
          <a:p>
            <a:pPr marL="1033200" lvl="2" indent="-457200">
              <a:buFont typeface="+mj-lt"/>
              <a:buAutoNum type="arabicPeriod"/>
            </a:pPr>
            <a:r>
              <a:rPr lang="en-GB" sz="2400" noProof="0" dirty="0"/>
              <a:t>Define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boundaries</a:t>
            </a:r>
            <a:r>
              <a:rPr lang="en-GB" sz="2400" noProof="0" dirty="0"/>
              <a:t> argument: each interval to be plotted</a:t>
            </a:r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F1BB-993F-0949-A0F5-957D86F9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8F74-58A7-5C4F-8457-C05723CDAFE1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4252806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9C82-3F02-5042-B4AC-5D418885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Spatial Correlation: The Variogram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6DD4F-7386-6347-B859-4516CF86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692D-2C10-0941-A597-8B435551856E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5E654-50F3-F842-B10D-72DBCE403B41}"/>
              </a:ext>
            </a:extLst>
          </p:cNvPr>
          <p:cNvSpPr txBox="1"/>
          <p:nvPr/>
        </p:nvSpPr>
        <p:spPr>
          <a:xfrm>
            <a:off x="4563035" y="5405718"/>
            <a:ext cx="3272118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A7E69-C670-F143-BC2A-CA30F913EB16}"/>
              </a:ext>
            </a:extLst>
          </p:cNvPr>
          <p:cNvSpPr txBox="1"/>
          <p:nvPr/>
        </p:nvSpPr>
        <p:spPr>
          <a:xfrm>
            <a:off x="706808" y="5405718"/>
            <a:ext cx="3272118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D6FBF-E382-AB41-882E-744AC03E0D53}"/>
              </a:ext>
            </a:extLst>
          </p:cNvPr>
          <p:cNvSpPr txBox="1"/>
          <p:nvPr/>
        </p:nvSpPr>
        <p:spPr>
          <a:xfrm>
            <a:off x="8565217" y="5468469"/>
            <a:ext cx="3272118" cy="5332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>
                <a:latin typeface="Courier New" panose="02070309020205020404" pitchFamily="49" charset="0"/>
                <a:cs typeface="Courier New" panose="02070309020205020404" pitchFamily="49" charset="0"/>
              </a:rPr>
              <a:t>boundaries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FAC92E-FC60-4244-9B18-D3EC571D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9" y="1373188"/>
            <a:ext cx="4024800" cy="402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6F7D24-4618-644D-BC7A-1C2A9B7F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42" y="1373188"/>
            <a:ext cx="4024800" cy="40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7F7E7-6ABA-D34F-866A-499892420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915" y="1373188"/>
            <a:ext cx="4024800" cy="4024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7D894D-36C5-8646-AB2E-0AD7300A79AB}"/>
              </a:ext>
            </a:extLst>
          </p:cNvPr>
          <p:cNvSpPr/>
          <p:nvPr/>
        </p:nvSpPr>
        <p:spPr>
          <a:xfrm>
            <a:off x="8489140" y="6074175"/>
            <a:ext cx="334819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boundaries 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c(</a:t>
            </a:r>
            <a:r>
              <a:rPr lang="en-GB" sz="1200" err="1">
                <a:solidFill>
                  <a:srgbClr val="060087"/>
                </a:solidFill>
                <a:latin typeface="Courier New" panose="02070309020205020404" pitchFamily="49" charset="0"/>
              </a:rPr>
              <a:t>seq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20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  <a:r>
              <a:rPr lang="en-GB" sz="1200" err="1">
                <a:solidFill>
                  <a:srgbClr val="060087"/>
                </a:solidFill>
                <a:latin typeface="Courier New" panose="02070309020205020404" pitchFamily="49" charset="0"/>
              </a:rPr>
              <a:t>seq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250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1500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B4213"/>
                </a:solidFill>
                <a:latin typeface="Courier New" panose="02070309020205020404" pitchFamily="49" charset="0"/>
              </a:rPr>
              <a:t>200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70179-E940-8F44-BF92-C1D65C6EEA1D}"/>
              </a:ext>
            </a:extLst>
          </p:cNvPr>
          <p:cNvSpPr/>
          <p:nvPr/>
        </p:nvSpPr>
        <p:spPr>
          <a:xfrm>
            <a:off x="2667637" y="4670620"/>
            <a:ext cx="124068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width 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200">
                <a:solidFill>
                  <a:srgbClr val="060087"/>
                </a:solidFill>
                <a:latin typeface="Courier New" panose="02070309020205020404" pitchFamily="49" charset="0"/>
              </a:rPr>
              <a:t>50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68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1294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27348-F4DE-B24A-B239-533EA1ED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Non-geostatistical Interpolation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FBBAD0-68EE-4840-8FA6-83E2ADB8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Basic regression approaches can be used to “interpolate” the  value of a variable of interest</a:t>
            </a:r>
          </a:p>
          <a:p>
            <a:pPr lvl="1"/>
            <a:r>
              <a:rPr lang="en-GB" noProof="0" dirty="0"/>
              <a:t>Across the study spatial domain (usually done a regular grid).</a:t>
            </a:r>
          </a:p>
          <a:p>
            <a:pPr lvl="1"/>
            <a:r>
              <a:rPr lang="en-GB" noProof="0" dirty="0"/>
              <a:t>Individual points/polygons defining locations or regions and located in a (i)regular pattern.</a:t>
            </a:r>
            <a:endParaRPr lang="en-GB" sz="2400" noProof="0" dirty="0"/>
          </a:p>
          <a:p>
            <a:pPr>
              <a:buNone/>
            </a:pPr>
            <a:r>
              <a:rPr lang="en-GB" sz="2400" noProof="0" dirty="0"/>
              <a:t>These are non-geostatistical “interpolation” approach based on</a:t>
            </a:r>
          </a:p>
          <a:p>
            <a:pPr marL="774900" lvl="1" indent="-342900"/>
            <a:r>
              <a:rPr lang="en-GB" noProof="0" dirty="0"/>
              <a:t>Distance as a predictors:</a:t>
            </a:r>
          </a:p>
          <a:p>
            <a:pPr marL="1098900" lvl="2" indent="-342900"/>
            <a:r>
              <a:rPr lang="en-GB" noProof="0" dirty="0"/>
              <a:t>Inverse Distance Weighted Interpolation, Bilinear/cubic interpolation</a:t>
            </a:r>
          </a:p>
          <a:p>
            <a:pPr marL="774900" lvl="1" indent="-342900"/>
            <a:r>
              <a:rPr lang="en-GB" noProof="0" dirty="0"/>
              <a:t>A variable (locations) as a predictor:</a:t>
            </a:r>
          </a:p>
          <a:p>
            <a:pPr marL="1098900" lvl="2" indent="-342900"/>
            <a:r>
              <a:rPr lang="en-GB" noProof="0" dirty="0"/>
              <a:t>Linear regression approaches, splines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B8E3E-60B0-4C4F-B26C-7F19FAC8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FA99E-8DD2-F642-9AAB-38AC4FECA13F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42552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6B06-94F7-AB43-8C0E-C42366AC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Variogram </a:t>
            </a:r>
            <a:r>
              <a:rPr lang="en-GB" dirty="0"/>
              <a:t>based </a:t>
            </a:r>
            <a:r>
              <a:rPr lang="en-GB" noProof="0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E3D49-8D77-2C49-828B-7DC0E345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The variogram can be used to define a change in the “weight” of a known location as a function to its distance to the interpolated/predicted point.</a:t>
            </a:r>
          </a:p>
          <a:p>
            <a:pPr lvl="1"/>
            <a:r>
              <a:rPr lang="en-GB" sz="2400" noProof="0" dirty="0"/>
              <a:t>For this, the </a:t>
            </a:r>
            <a:r>
              <a:rPr lang="en-GB" sz="2400" b="1" noProof="0" dirty="0"/>
              <a:t>could variogram </a:t>
            </a:r>
            <a:r>
              <a:rPr lang="en-GB" sz="2400" noProof="0" dirty="0"/>
              <a:t>needs to be translated into a </a:t>
            </a:r>
            <a:r>
              <a:rPr lang="en-GB" sz="2400" b="1" noProof="0" dirty="0"/>
              <a:t>parametric variogram model </a:t>
            </a:r>
            <a:r>
              <a:rPr lang="en-GB" sz="2400" noProof="0" dirty="0"/>
              <a:t>using the data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i="1" noProof="0" dirty="0">
                <a:sym typeface="Wingdings" pitchFamily="2" charset="2"/>
              </a:rPr>
              <a:t>t</a:t>
            </a:r>
            <a:r>
              <a:rPr lang="en-GB" sz="2400" i="1" noProof="0" dirty="0"/>
              <a:t>he sample variogram is </a:t>
            </a:r>
            <a:r>
              <a:rPr lang="en-GB" sz="2400" b="1" i="1" noProof="0" dirty="0"/>
              <a:t>NOT</a:t>
            </a:r>
            <a:r>
              <a:rPr lang="en-GB" sz="2400" i="1" noProof="0" dirty="0"/>
              <a:t> needed as an intermediate form BUT IS USEFULL to determine the best model.</a:t>
            </a:r>
          </a:p>
          <a:p>
            <a:pPr lvl="1"/>
            <a:r>
              <a:rPr lang="en-GB" sz="2400" dirty="0"/>
              <a:t>The selected model is called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</a:t>
            </a:r>
            <a:r>
              <a:rPr lang="en-GB" sz="2400" b="1" dirty="0"/>
              <a:t>experimental variogram</a:t>
            </a:r>
            <a:endParaRPr lang="en-GB" sz="2400" b="1" noProof="0" dirty="0"/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2B9F-78F5-3D4B-BC49-48A4A506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EA2D-D600-E347-82B3-BCCAE82B1F6E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CC756-B4C4-374A-9729-A983D1539DEE}"/>
              </a:ext>
            </a:extLst>
          </p:cNvPr>
          <p:cNvSpPr/>
          <p:nvPr/>
        </p:nvSpPr>
        <p:spPr>
          <a:xfrm>
            <a:off x="982661" y="4549585"/>
            <a:ext cx="10220326" cy="132343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How to select the best parametric variogram models: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ym typeface="Wingdings" pitchFamily="2" charset="2"/>
              </a:rPr>
              <a:t> </a:t>
            </a:r>
            <a:r>
              <a:rPr lang="en-GB" sz="2400" dirty="0"/>
              <a:t>The traditional way of finding a suitable variogram model is to fit a parametric model to the </a:t>
            </a:r>
            <a:r>
              <a:rPr lang="en-GB" sz="2400" b="1" dirty="0"/>
              <a:t>variogram cloud </a:t>
            </a:r>
            <a:r>
              <a:rPr lang="en-GB" sz="2400" dirty="0"/>
              <a:t>and assess its “fit”.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368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6B06-94F7-AB43-8C0E-C42366AC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800" noProof="0"/>
              <a:t>basic variogram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2B9F-78F5-3D4B-BC49-48A4A506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EA2D-D600-E347-82B3-BCCAE82B1F6E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2614F1-E969-6B4B-98BE-0691E431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1688298"/>
            <a:ext cx="6333661" cy="41448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546A8-140B-6542-A8AF-6E8723CE188F}"/>
              </a:ext>
            </a:extLst>
          </p:cNvPr>
          <p:cNvSpPr/>
          <p:nvPr/>
        </p:nvSpPr>
        <p:spPr>
          <a:xfrm>
            <a:off x="1140238" y="5728286"/>
            <a:ext cx="154241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show.vgms</a:t>
            </a:r>
            <a:r>
              <a:rPr lang="en-US" sz="16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>
              <a:solidFill>
                <a:srgbClr val="06008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033F9E-8CB9-7B4F-8E0F-0B73F8A2E855}"/>
              </a:ext>
            </a:extLst>
          </p:cNvPr>
          <p:cNvSpPr/>
          <p:nvPr/>
        </p:nvSpPr>
        <p:spPr>
          <a:xfrm>
            <a:off x="6941108" y="1927245"/>
            <a:ext cx="4931805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   short                                      long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1    </a:t>
            </a:r>
            <a:r>
              <a:rPr lang="en-US" sz="1200" err="1">
                <a:latin typeface="Monaco" pitchFamily="2" charset="77"/>
              </a:rPr>
              <a:t>Nug</a:t>
            </a:r>
            <a:r>
              <a:rPr lang="en-US" sz="1200">
                <a:latin typeface="Monaco" pitchFamily="2" charset="77"/>
              </a:rPr>
              <a:t>                              </a:t>
            </a:r>
            <a:r>
              <a:rPr lang="en-US" sz="1200" err="1">
                <a:latin typeface="Monaco" pitchFamily="2" charset="77"/>
              </a:rPr>
              <a:t>Nug</a:t>
            </a:r>
            <a:r>
              <a:rPr lang="en-US" sz="1200">
                <a:latin typeface="Monaco" pitchFamily="2" charset="77"/>
              </a:rPr>
              <a:t> (nugget)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2    </a:t>
            </a:r>
            <a:r>
              <a:rPr lang="en-US" sz="1200" err="1">
                <a:latin typeface="Monaco" pitchFamily="2" charset="77"/>
              </a:rPr>
              <a:t>Exp</a:t>
            </a:r>
            <a:r>
              <a:rPr lang="en-US" sz="1200">
                <a:latin typeface="Monaco" pitchFamily="2" charset="77"/>
              </a:rPr>
              <a:t>                         </a:t>
            </a:r>
            <a:r>
              <a:rPr lang="en-US" sz="1200" err="1">
                <a:latin typeface="Monaco" pitchFamily="2" charset="77"/>
              </a:rPr>
              <a:t>Exp</a:t>
            </a:r>
            <a:r>
              <a:rPr lang="en-US" sz="1200">
                <a:latin typeface="Monaco" pitchFamily="2" charset="77"/>
              </a:rPr>
              <a:t> (exponential)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3    </a:t>
            </a:r>
            <a:r>
              <a:rPr lang="en-US" sz="1200" err="1">
                <a:latin typeface="Monaco" pitchFamily="2" charset="77"/>
              </a:rPr>
              <a:t>Sph</a:t>
            </a:r>
            <a:r>
              <a:rPr lang="en-US" sz="1200">
                <a:latin typeface="Monaco" pitchFamily="2" charset="77"/>
              </a:rPr>
              <a:t>                           </a:t>
            </a:r>
            <a:r>
              <a:rPr lang="en-US" sz="1200" err="1">
                <a:latin typeface="Monaco" pitchFamily="2" charset="77"/>
              </a:rPr>
              <a:t>Sph</a:t>
            </a:r>
            <a:r>
              <a:rPr lang="en-US" sz="1200">
                <a:latin typeface="Monaco" pitchFamily="2" charset="77"/>
              </a:rPr>
              <a:t> (spherical)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4    </a:t>
            </a:r>
            <a:r>
              <a:rPr lang="en-US" sz="1200" err="1">
                <a:latin typeface="Monaco" pitchFamily="2" charset="77"/>
              </a:rPr>
              <a:t>Gau</a:t>
            </a:r>
            <a:r>
              <a:rPr lang="en-US" sz="1200">
                <a:latin typeface="Monaco" pitchFamily="2" charset="77"/>
              </a:rPr>
              <a:t>                            </a:t>
            </a:r>
            <a:r>
              <a:rPr lang="en-US" sz="1200" err="1">
                <a:latin typeface="Monaco" pitchFamily="2" charset="77"/>
              </a:rPr>
              <a:t>Gau</a:t>
            </a:r>
            <a:r>
              <a:rPr lang="en-US" sz="1200">
                <a:latin typeface="Monaco" pitchFamily="2" charset="77"/>
              </a:rPr>
              <a:t> (gaussian)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5    </a:t>
            </a:r>
            <a:r>
              <a:rPr lang="en-US" sz="1200" err="1">
                <a:latin typeface="Monaco" pitchFamily="2" charset="77"/>
              </a:rPr>
              <a:t>Exc</a:t>
            </a:r>
            <a:r>
              <a:rPr lang="en-US" sz="1200">
                <a:latin typeface="Monaco" pitchFamily="2" charset="77"/>
              </a:rPr>
              <a:t>        </a:t>
            </a:r>
            <a:r>
              <a:rPr lang="en-US" sz="1200" err="1">
                <a:latin typeface="Monaco" pitchFamily="2" charset="77"/>
              </a:rPr>
              <a:t>Exclass</a:t>
            </a:r>
            <a:r>
              <a:rPr lang="en-US" sz="1200">
                <a:latin typeface="Monaco" pitchFamily="2" charset="77"/>
              </a:rPr>
              <a:t> (Exponential class/stable)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6    Mat                              Mat (</a:t>
            </a:r>
            <a:r>
              <a:rPr lang="en-US" sz="1200" err="1">
                <a:latin typeface="Monaco" pitchFamily="2" charset="77"/>
              </a:rPr>
              <a:t>Matern</a:t>
            </a:r>
            <a:r>
              <a:rPr lang="en-US" sz="1200">
                <a:latin typeface="Monaco" pitchFamily="2" charset="7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7    Ste Mat (</a:t>
            </a:r>
            <a:r>
              <a:rPr lang="en-US" sz="1200" err="1">
                <a:latin typeface="Monaco" pitchFamily="2" charset="77"/>
              </a:rPr>
              <a:t>Matern</a:t>
            </a:r>
            <a:r>
              <a:rPr lang="en-US" sz="1200">
                <a:latin typeface="Monaco" pitchFamily="2" charset="77"/>
              </a:rPr>
              <a:t>, M. Stein's parameterization)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8    Cir                            Cir (circular)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9    Lin                              Lin (linear)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10   Bes                              Bes (</a:t>
            </a:r>
            <a:r>
              <a:rPr lang="en-US" sz="1200" err="1">
                <a:latin typeface="Monaco" pitchFamily="2" charset="77"/>
              </a:rPr>
              <a:t>bessel</a:t>
            </a:r>
            <a:r>
              <a:rPr lang="en-US" sz="1200">
                <a:latin typeface="Monaco" pitchFamily="2" charset="7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11   Pen                      Pen (</a:t>
            </a:r>
            <a:r>
              <a:rPr lang="en-US" sz="1200" err="1">
                <a:latin typeface="Monaco" pitchFamily="2" charset="77"/>
              </a:rPr>
              <a:t>pentaspherical</a:t>
            </a:r>
            <a:r>
              <a:rPr lang="en-US" sz="1200">
                <a:latin typeface="Monaco" pitchFamily="2" charset="7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12   Per                            Per (periodic)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13   Wav                                Wav (wave)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14   </a:t>
            </a:r>
            <a:r>
              <a:rPr lang="en-US" sz="1200" err="1">
                <a:latin typeface="Monaco" pitchFamily="2" charset="77"/>
              </a:rPr>
              <a:t>Hol</a:t>
            </a:r>
            <a:r>
              <a:rPr lang="en-US" sz="1200">
                <a:latin typeface="Monaco" pitchFamily="2" charset="77"/>
              </a:rPr>
              <a:t>                                </a:t>
            </a:r>
            <a:r>
              <a:rPr lang="en-US" sz="1200" err="1">
                <a:latin typeface="Monaco" pitchFamily="2" charset="77"/>
              </a:rPr>
              <a:t>Hol</a:t>
            </a:r>
            <a:r>
              <a:rPr lang="en-US" sz="1200">
                <a:latin typeface="Monaco" pitchFamily="2" charset="77"/>
              </a:rPr>
              <a:t> (hole)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15   Log                         Log (logarithmic)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16   Pow                               Pow (power)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17   </a:t>
            </a:r>
            <a:r>
              <a:rPr lang="en-US" sz="1200" err="1">
                <a:latin typeface="Monaco" pitchFamily="2" charset="77"/>
              </a:rPr>
              <a:t>Spl</a:t>
            </a:r>
            <a:r>
              <a:rPr lang="en-US" sz="1200">
                <a:latin typeface="Monaco" pitchFamily="2" charset="77"/>
              </a:rPr>
              <a:t>                              </a:t>
            </a:r>
            <a:r>
              <a:rPr lang="en-US" sz="1200" err="1">
                <a:latin typeface="Monaco" pitchFamily="2" charset="77"/>
              </a:rPr>
              <a:t>Spl</a:t>
            </a:r>
            <a:r>
              <a:rPr lang="en-US" sz="1200">
                <a:latin typeface="Monaco" pitchFamily="2" charset="77"/>
              </a:rPr>
              <a:t> (spline)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18   Leg                            Leg (Legendre)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19   Err                   Err (Measurement error)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Monaco" pitchFamily="2" charset="77"/>
              </a:rPr>
              <a:t>20   </a:t>
            </a:r>
            <a:r>
              <a:rPr lang="en-US" sz="1200" err="1">
                <a:latin typeface="Monaco" pitchFamily="2" charset="77"/>
              </a:rPr>
              <a:t>Int</a:t>
            </a:r>
            <a:r>
              <a:rPr lang="en-US" sz="1200">
                <a:latin typeface="Monaco" pitchFamily="2" charset="77"/>
              </a:rPr>
              <a:t>                           </a:t>
            </a:r>
            <a:r>
              <a:rPr lang="en-US" sz="1200" err="1">
                <a:latin typeface="Monaco" pitchFamily="2" charset="77"/>
              </a:rPr>
              <a:t>Int</a:t>
            </a:r>
            <a:r>
              <a:rPr lang="en-US" sz="1200">
                <a:latin typeface="Monaco" pitchFamily="2" charset="77"/>
              </a:rPr>
              <a:t> (Intercept)</a:t>
            </a:r>
            <a:endParaRPr lang="en-US" sz="1200">
              <a:effectLst/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0D75F-90F6-8B4D-9DF7-85BB9D15FBA5}"/>
              </a:ext>
            </a:extLst>
          </p:cNvPr>
          <p:cNvSpPr/>
          <p:nvPr/>
        </p:nvSpPr>
        <p:spPr>
          <a:xfrm>
            <a:off x="4151447" y="4894090"/>
            <a:ext cx="264389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/>
              <a:t>Most practical studies use one of these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D5EF9-8026-3E4D-AC71-AACA529DD9D3}"/>
              </a:ext>
            </a:extLst>
          </p:cNvPr>
          <p:cNvSpPr/>
          <p:nvPr/>
        </p:nvSpPr>
        <p:spPr bwMode="auto">
          <a:xfrm>
            <a:off x="439270" y="1855527"/>
            <a:ext cx="6104965" cy="1215072"/>
          </a:xfrm>
          <a:prstGeom prst="roundRect">
            <a:avLst>
              <a:gd name="adj" fmla="val 10653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D43476-AB49-F446-B7C5-5C40BBF4185F}"/>
              </a:ext>
            </a:extLst>
          </p:cNvPr>
          <p:cNvSpPr/>
          <p:nvPr/>
        </p:nvSpPr>
        <p:spPr bwMode="auto">
          <a:xfrm>
            <a:off x="6835769" y="1878126"/>
            <a:ext cx="5167972" cy="1192473"/>
          </a:xfrm>
          <a:prstGeom prst="roundRect">
            <a:avLst>
              <a:gd name="adj" fmla="val 10653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1BA120F-A4F1-104D-9B62-8BFA5A659C12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rot="16200000" flipV="1">
            <a:off x="3570829" y="2991524"/>
            <a:ext cx="1823491" cy="1981641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5B972B3-E9D7-7040-9A34-109F6DEC0CF3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 bwMode="auto">
          <a:xfrm rot="5400000" flipH="1" flipV="1">
            <a:off x="6534829" y="2009165"/>
            <a:ext cx="1823491" cy="394636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8612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3550-8669-E947-A1CF-8B35B611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Variogram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95F4-9731-0045-9F5A-C10B5075E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7" y="1385569"/>
            <a:ext cx="5108575" cy="4521366"/>
          </a:xfrm>
        </p:spPr>
        <p:txBody>
          <a:bodyPr/>
          <a:lstStyle/>
          <a:p>
            <a:pPr>
              <a:buNone/>
            </a:pPr>
            <a:r>
              <a:rPr lang="en-GB" sz="2400" noProof="0"/>
              <a:t>Variogram models are derived using the function </a:t>
            </a:r>
            <a:r>
              <a:rPr lang="en-GB" sz="2400" noProof="0" err="1">
                <a:latin typeface="Courier New" panose="02070309020205020404" pitchFamily="49" charset="0"/>
                <a:cs typeface="Courier New" panose="02070309020205020404" pitchFamily="49" charset="0"/>
              </a:rPr>
              <a:t>vgm</a:t>
            </a:r>
            <a:r>
              <a:rPr lang="en-GB" sz="2400" noProof="0"/>
              <a:t> and defining four main arguments: </a:t>
            </a:r>
            <a:r>
              <a:rPr lang="en-GB" sz="2400" noProof="0" err="1">
                <a:latin typeface="Courier New" panose="02070309020205020404" pitchFamily="49" charset="0"/>
                <a:cs typeface="Courier New" panose="02070309020205020404" pitchFamily="49" charset="0"/>
              </a:rPr>
              <a:t>psil</a:t>
            </a:r>
            <a:r>
              <a:rPr lang="en-GB" sz="2400" noProof="0"/>
              <a:t>, </a:t>
            </a:r>
            <a:r>
              <a:rPr lang="en-GB" sz="2400" noProof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GB" sz="2400" noProof="0"/>
              <a:t>, </a:t>
            </a:r>
            <a:r>
              <a:rPr lang="en-GB" sz="2400" noProof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400" noProof="0"/>
              <a:t>, and </a:t>
            </a:r>
            <a:r>
              <a:rPr lang="en-GB" sz="2400" noProof="0">
                <a:latin typeface="Courier New" panose="02070309020205020404" pitchFamily="49" charset="0"/>
                <a:cs typeface="Courier New" panose="02070309020205020404" pitchFamily="49" charset="0"/>
              </a:rPr>
              <a:t>nugget</a:t>
            </a:r>
            <a:endParaRPr lang="en-GB" sz="2400" noProof="0"/>
          </a:p>
          <a:p>
            <a:pPr>
              <a:buNone/>
            </a:pPr>
            <a:endParaRPr lang="en-GB" sz="2400" noProof="0"/>
          </a:p>
          <a:p>
            <a:endParaRPr lang="en-GB" sz="2400" noProof="0"/>
          </a:p>
          <a:p>
            <a:endParaRPr lang="en-GB" sz="2400" noProof="0"/>
          </a:p>
          <a:p>
            <a:pPr>
              <a:buNone/>
            </a:pPr>
            <a:endParaRPr lang="en-GB" sz="2400" noProof="0"/>
          </a:p>
          <a:p>
            <a:endParaRPr lang="en-GB" sz="2400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D58D-8A17-134D-9808-907450EA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5333-F2D7-3848-B80D-3FCAA93EE526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9EBFE-ECA6-EF45-B678-DD368E3459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4413" y="1261682"/>
            <a:ext cx="5880500" cy="3927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31BE2-80C5-104E-821C-7D15C2852EFD}"/>
              </a:ext>
            </a:extLst>
          </p:cNvPr>
          <p:cNvSpPr/>
          <p:nvPr/>
        </p:nvSpPr>
        <p:spPr>
          <a:xfrm>
            <a:off x="7066537" y="1450794"/>
            <a:ext cx="2908126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err="1">
                <a:latin typeface="+mj-lt"/>
              </a:rPr>
              <a:t>Psill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sym typeface="Wingdings" pitchFamily="2" charset="2"/>
              </a:rPr>
              <a:t></a:t>
            </a:r>
            <a:r>
              <a:rPr lang="en-US" sz="1800">
                <a:latin typeface="+mj-lt"/>
              </a:rPr>
              <a:t> the asymptotic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4C69E9-D468-EC4E-B93F-F3998881D320}"/>
              </a:ext>
            </a:extLst>
          </p:cNvPr>
          <p:cNvSpPr/>
          <p:nvPr/>
        </p:nvSpPr>
        <p:spPr>
          <a:xfrm>
            <a:off x="6880549" y="5082746"/>
            <a:ext cx="2659779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latin typeface="+mj-lt"/>
              </a:rPr>
              <a:t>nugget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sym typeface="Wingdings" pitchFamily="2" charset="2"/>
              </a:rPr>
              <a:t></a:t>
            </a:r>
            <a:r>
              <a:rPr lang="en-US" sz="1800">
                <a:latin typeface="+mj-lt"/>
              </a:rPr>
              <a:t> the y-value when the distance is 0.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313F7-BA2B-F240-8AF5-5FE00FAF00B2}"/>
              </a:ext>
            </a:extLst>
          </p:cNvPr>
          <p:cNvSpPr/>
          <p:nvPr/>
        </p:nvSpPr>
        <p:spPr>
          <a:xfrm>
            <a:off x="8630950" y="2579202"/>
            <a:ext cx="3227442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latin typeface="+mj-lt"/>
              </a:rPr>
              <a:t>range</a:t>
            </a:r>
            <a:r>
              <a:rPr lang="en-US" sz="1800">
                <a:latin typeface="+mj-lt"/>
              </a:rPr>
              <a:t> </a:t>
            </a:r>
            <a:r>
              <a:rPr lang="en-US" sz="1800">
                <a:latin typeface="+mj-lt"/>
                <a:sym typeface="Wingdings" pitchFamily="2" charset="2"/>
              </a:rPr>
              <a:t></a:t>
            </a:r>
            <a:r>
              <a:rPr lang="en-US" sz="1800">
                <a:latin typeface="+mj-lt"/>
              </a:rPr>
              <a:t> the distance where the sill occurs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50F0A-26F3-7C43-9B33-F65995DAF7A8}"/>
              </a:ext>
            </a:extLst>
          </p:cNvPr>
          <p:cNvSpPr/>
          <p:nvPr/>
        </p:nvSpPr>
        <p:spPr>
          <a:xfrm>
            <a:off x="985836" y="4091053"/>
            <a:ext cx="3587946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err="1">
                <a:solidFill>
                  <a:srgbClr val="060087"/>
                </a:solidFill>
                <a:latin typeface="Courier New" panose="02070309020205020404" pitchFamily="49" charset="0"/>
              </a:rPr>
              <a:t>vgm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err="1">
                <a:solidFill>
                  <a:srgbClr val="000000"/>
                </a:solidFill>
                <a:latin typeface="Courier New" panose="02070309020205020404" pitchFamily="49" charset="0"/>
              </a:rPr>
              <a:t>psil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model 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err="1">
                <a:solidFill>
                  <a:srgbClr val="9E0003"/>
                </a:solidFill>
                <a:latin typeface="Courier New" panose="02070309020205020404" pitchFamily="49" charset="0"/>
              </a:rPr>
              <a:t>Sph</a:t>
            </a:r>
            <a:r>
              <a:rPr lang="en-GB" sz="160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range 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300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nugget 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0.5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err="1">
                <a:solidFill>
                  <a:srgbClr val="000000"/>
                </a:solidFill>
                <a:latin typeface="Courier New" panose="02070309020205020404" pitchFamily="49" charset="0"/>
              </a:rPr>
              <a:t>psill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>
                <a:solidFill>
                  <a:srgbClr val="000000"/>
                </a:solidFill>
                <a:latin typeface="Courier New" panose="02070309020205020404" pitchFamily="49" charset="0"/>
              </a:rPr>
              <a:t>range</a:t>
            </a: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err="1">
                <a:solidFill>
                  <a:srgbClr val="000000"/>
                </a:solidFill>
                <a:latin typeface="Courier New" panose="02070309020205020404" pitchFamily="49" charset="0"/>
              </a:rPr>
              <a:t>Nug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0.5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endParaRPr lang="en-GB" sz="160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err="1">
                <a:solidFill>
                  <a:srgbClr val="000000"/>
                </a:solidFill>
                <a:latin typeface="Courier New" panose="02070309020205020404" pitchFamily="49" charset="0"/>
              </a:rPr>
              <a:t>Sph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1.0</a:t>
            </a:r>
            <a:r>
              <a:rPr lang="en-GB" sz="160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>
                <a:solidFill>
                  <a:srgbClr val="0B4213"/>
                </a:solidFill>
                <a:latin typeface="Courier New" panose="02070309020205020404" pitchFamily="49" charset="0"/>
              </a:rPr>
              <a:t>300</a:t>
            </a:r>
            <a:endParaRPr lang="en-GB" sz="1600">
              <a:solidFill>
                <a:srgbClr val="060087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31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3566-BEFF-D640-8513-43199889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Variogram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166D-2EB2-DB48-B64B-429F551B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/>
          <a:lstStyle/>
          <a:p>
            <a:r>
              <a:rPr lang="en-GB" sz="2400" noProof="0"/>
              <a:t>Once you have defined a variogram model and its “initial” attributes, it can be fitted to a sample variogram to define the </a:t>
            </a:r>
            <a:r>
              <a:rPr lang="en-GB" sz="2400" b="1" noProof="0"/>
              <a:t>parametric variogram model </a:t>
            </a:r>
            <a:r>
              <a:rPr lang="en-GB" sz="2400" noProof="0"/>
              <a:t>for the data at hand.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1E04-9E2F-C642-B2CB-4FD9E13B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BB26E-D7CC-7540-AD19-EE6CAD9513AC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CECFE9-67F1-BC43-83F3-E4EF585124E3}"/>
              </a:ext>
            </a:extLst>
          </p:cNvPr>
          <p:cNvSpPr/>
          <p:nvPr/>
        </p:nvSpPr>
        <p:spPr>
          <a:xfrm>
            <a:off x="985838" y="3832284"/>
            <a:ext cx="4850186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variogram(log(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~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v.fit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fit.variogram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     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vgm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Sph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800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v.fit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psill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range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0.05065923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0.0000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0.59060463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896.9976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v.fit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60087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26D79-0A6D-0342-A1D4-A6C2CD51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3" y="819830"/>
            <a:ext cx="4175966" cy="417596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3DAA62-7510-5A40-B617-890A2AA1F792}"/>
              </a:ext>
            </a:extLst>
          </p:cNvPr>
          <p:cNvSpPr/>
          <p:nvPr/>
        </p:nvSpPr>
        <p:spPr bwMode="auto">
          <a:xfrm>
            <a:off x="861758" y="4626391"/>
            <a:ext cx="3800808" cy="102197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F8CA-9950-4145-A8B9-C41B2E4235DE}"/>
              </a:ext>
            </a:extLst>
          </p:cNvPr>
          <p:cNvSpPr txBox="1"/>
          <p:nvPr/>
        </p:nvSpPr>
        <p:spPr>
          <a:xfrm>
            <a:off x="6094413" y="5016180"/>
            <a:ext cx="4963551" cy="789447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800">
                <a:latin typeface="+mn-lt"/>
              </a:rPr>
              <a:t>Note that the variogram attributes that </a:t>
            </a:r>
            <a:r>
              <a:rPr lang="en-GB" sz="1800" err="1">
                <a:latin typeface="Courier New" panose="02070309020205020404" pitchFamily="49" charset="0"/>
              </a:rPr>
              <a:t>fit.variogram</a:t>
            </a:r>
            <a:r>
              <a:rPr lang="en-GB" sz="1800">
                <a:latin typeface="+mn-lt"/>
              </a:rPr>
              <a:t> generates  are different from the original ones.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66EA04-ED36-1646-9A75-1E26C9FD4CD4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>
            <a:off x="4662566" y="5137379"/>
            <a:ext cx="1431847" cy="273525"/>
          </a:xfrm>
          <a:prstGeom prst="bentConnector3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8047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3A6B-5C06-AA41-91C6-89CB7D6C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Anisotropy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39B3A-8B28-6143-8B8B-D2DB10BA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0367" y="1641039"/>
            <a:ext cx="2671466" cy="4521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7B7C-EFDF-3240-B546-13DFA0FD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1A0E-B8CA-FE4B-BFF4-FBD1166E17BF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276A0-5F32-124D-946A-82DFF3444124}"/>
              </a:ext>
            </a:extLst>
          </p:cNvPr>
          <p:cNvSpPr txBox="1"/>
          <p:nvPr/>
        </p:nvSpPr>
        <p:spPr>
          <a:xfrm>
            <a:off x="1050490" y="2226826"/>
            <a:ext cx="1997586" cy="1228028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>
                <a:latin typeface="+mn-lt"/>
              </a:rPr>
              <a:t>The </a:t>
            </a:r>
            <a:r>
              <a:rPr lang="en-GB" sz="2400" err="1">
                <a:latin typeface="Courier New" panose="02070309020205020404" pitchFamily="49" charset="0"/>
                <a:cs typeface="Courier New" panose="02070309020205020404" pitchFamily="49" charset="0"/>
              </a:rPr>
              <a:t>vgm</a:t>
            </a:r>
            <a:r>
              <a:rPr lang="en-GB" sz="2000">
                <a:latin typeface="+mn-lt"/>
              </a:rPr>
              <a:t> function default assumption is </a:t>
            </a:r>
            <a:r>
              <a:rPr lang="en-US" sz="2000" b="1"/>
              <a:t>isotropy</a:t>
            </a:r>
            <a:endParaRPr lang="en-GB" sz="2000" b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1DFCA-5468-6348-9B60-20D81E81697A}"/>
              </a:ext>
            </a:extLst>
          </p:cNvPr>
          <p:cNvSpPr txBox="1"/>
          <p:nvPr/>
        </p:nvSpPr>
        <p:spPr>
          <a:xfrm>
            <a:off x="1050490" y="4775274"/>
            <a:ext cx="1997586" cy="877163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>
                <a:latin typeface="+mn-lt"/>
              </a:rPr>
              <a:t>The sill is reach at the same time in all directions</a:t>
            </a:r>
            <a:endParaRPr lang="en-GB" sz="200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4776D-5C65-2346-B356-4D6D461F6373}"/>
              </a:ext>
            </a:extLst>
          </p:cNvPr>
          <p:cNvSpPr/>
          <p:nvPr/>
        </p:nvSpPr>
        <p:spPr>
          <a:xfrm>
            <a:off x="9445243" y="2226826"/>
            <a:ext cx="1997586" cy="1461939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>
                <a:latin typeface="+mn-lt"/>
              </a:rPr>
              <a:t>However the variability can change with direction</a:t>
            </a:r>
          </a:p>
          <a:p>
            <a:pPr algn="ctr">
              <a:lnSpc>
                <a:spcPct val="95000"/>
              </a:lnSpc>
            </a:pPr>
            <a:r>
              <a:rPr lang="en-GB" sz="2000">
                <a:latin typeface="+mn-lt"/>
              </a:rPr>
              <a:t>This anisotropy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B7F1E5-25B4-814B-8A04-65C51E8834C9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>
            <a:off x="2049283" y="3454854"/>
            <a:ext cx="0" cy="132042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55C516-DF04-8441-A6E5-27224D0FE424}"/>
              </a:ext>
            </a:extLst>
          </p:cNvPr>
          <p:cNvSpPr/>
          <p:nvPr/>
        </p:nvSpPr>
        <p:spPr>
          <a:xfrm>
            <a:off x="9445242" y="4606233"/>
            <a:ext cx="1997586" cy="877163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The sill is reached more rapidly in one direction.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3B05B3-ADB0-3647-B679-085008581F3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10444035" y="3688765"/>
            <a:ext cx="1" cy="91746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DD6385F-D9C6-0043-9EF3-BD7B67191777}"/>
              </a:ext>
            </a:extLst>
          </p:cNvPr>
          <p:cNvSpPr/>
          <p:nvPr/>
        </p:nvSpPr>
        <p:spPr>
          <a:xfrm>
            <a:off x="6063597" y="1217909"/>
            <a:ext cx="3073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/>
              <a:t>Anisotropy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16F992-2605-984A-9132-DE653930FE52}"/>
              </a:ext>
            </a:extLst>
          </p:cNvPr>
          <p:cNvSpPr/>
          <p:nvPr/>
        </p:nvSpPr>
        <p:spPr>
          <a:xfrm>
            <a:off x="3583409" y="1217909"/>
            <a:ext cx="2351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/>
              <a:t>Isotropy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F81902-A84E-5648-A27F-C210279A6D4C}"/>
              </a:ext>
            </a:extLst>
          </p:cNvPr>
          <p:cNvSpPr/>
          <p:nvPr/>
        </p:nvSpPr>
        <p:spPr bwMode="auto">
          <a:xfrm>
            <a:off x="3338794" y="1270741"/>
            <a:ext cx="2691581" cy="4981451"/>
          </a:xfrm>
          <a:prstGeom prst="roundRect">
            <a:avLst>
              <a:gd name="adj" fmla="val 592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8212BE-BBA6-E146-B2FB-06C8EE6D7970}"/>
              </a:ext>
            </a:extLst>
          </p:cNvPr>
          <p:cNvSpPr/>
          <p:nvPr/>
        </p:nvSpPr>
        <p:spPr bwMode="auto">
          <a:xfrm>
            <a:off x="6159065" y="1277410"/>
            <a:ext cx="3049587" cy="4981451"/>
          </a:xfrm>
          <a:prstGeom prst="roundRect">
            <a:avLst>
              <a:gd name="adj" fmla="val 592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57BC43BD-0139-2E4B-915D-3E9352F8D7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2" r="-514"/>
          <a:stretch/>
        </p:blipFill>
        <p:spPr bwMode="auto">
          <a:xfrm>
            <a:off x="6257221" y="1641039"/>
            <a:ext cx="2968029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0935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182-9860-8047-AACB-8C227D5F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Anisotropy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47945-2FE3-D241-933F-AE4DCA93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541" y="1709995"/>
            <a:ext cx="4868221" cy="4521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F479-207E-0548-964E-9028AFCE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DF6C-16B3-2A45-B72C-BE3153032FD2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2747B-957A-2A46-AE43-C6200124A053}"/>
              </a:ext>
            </a:extLst>
          </p:cNvPr>
          <p:cNvSpPr/>
          <p:nvPr/>
        </p:nvSpPr>
        <p:spPr>
          <a:xfrm>
            <a:off x="1805332" y="1312644"/>
            <a:ext cx="340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/>
              <a:t>Variogram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35D32-382E-064D-BDB8-F85499DB05CE}"/>
              </a:ext>
            </a:extLst>
          </p:cNvPr>
          <p:cNvSpPr/>
          <p:nvPr/>
        </p:nvSpPr>
        <p:spPr>
          <a:xfrm>
            <a:off x="6540843" y="4815285"/>
            <a:ext cx="4778544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plot(variogram(log(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zinc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>
                <a:solidFill>
                  <a:srgbClr val="3E3E3E"/>
                </a:solidFill>
                <a:latin typeface="Courier New" panose="02070309020205020404" pitchFamily="49" charset="0"/>
              </a:rPr>
              <a:t> ## plot the variance between points as a function of the distance in the x and y direction</a:t>
            </a:r>
            <a:endParaRPr lang="en-US" sz="1400">
              <a:solidFill>
                <a:srgbClr val="0600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cutoff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400">
              <a:solidFill>
                <a:srgbClr val="06008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C5F19-925F-024D-8475-ED7B209F8ECD}"/>
              </a:ext>
            </a:extLst>
          </p:cNvPr>
          <p:cNvSpPr txBox="1"/>
          <p:nvPr/>
        </p:nvSpPr>
        <p:spPr>
          <a:xfrm>
            <a:off x="6430005" y="1579440"/>
            <a:ext cx="5442907" cy="140346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>
                <a:solidFill>
                  <a:schemeClr val="bg1"/>
                </a:solidFill>
                <a:latin typeface="AU Passata" panose="020B0503030502030804" pitchFamily="34" charset="77"/>
              </a:rPr>
              <a:t>Based on this map is clear that the variance is not </a:t>
            </a:r>
            <a:r>
              <a:rPr lang="en-US" sz="2400" b="1">
                <a:solidFill>
                  <a:schemeClr val="bg1"/>
                </a:solidFill>
                <a:latin typeface="AU Passata" panose="020B0503030502030804" pitchFamily="34" charset="77"/>
              </a:rPr>
              <a:t>isotropic</a:t>
            </a:r>
          </a:p>
          <a:p>
            <a:pPr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  <a:latin typeface="AU Passata" panose="020B0503030502030804" pitchFamily="34" charset="77"/>
                <a:sym typeface="Wingdings" pitchFamily="2" charset="2"/>
              </a:rPr>
              <a:t>Max variance is reaches in one but not another direction</a:t>
            </a:r>
            <a:endParaRPr lang="en-GB" sz="2400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283EF0-F286-8443-8A87-1B7A814B4E53}"/>
              </a:ext>
            </a:extLst>
          </p:cNvPr>
          <p:cNvCxnSpPr>
            <a:cxnSpLocks/>
            <a:stCxn id="12" idx="2"/>
            <a:endCxn id="12" idx="6"/>
          </p:cNvCxnSpPr>
          <p:nvPr/>
        </p:nvCxnSpPr>
        <p:spPr bwMode="auto">
          <a:xfrm flipV="1">
            <a:off x="1944830" y="2345781"/>
            <a:ext cx="3092398" cy="324962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6110056-4381-7140-BA48-7E76FA81891F}"/>
              </a:ext>
            </a:extLst>
          </p:cNvPr>
          <p:cNvSpPr/>
          <p:nvPr/>
        </p:nvSpPr>
        <p:spPr bwMode="auto">
          <a:xfrm rot="18814790">
            <a:off x="1248095" y="2957710"/>
            <a:ext cx="4485867" cy="202576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A7F0E-CD39-C845-BE35-BA790AD9274C}"/>
              </a:ext>
            </a:extLst>
          </p:cNvPr>
          <p:cNvCxnSpPr>
            <a:cxnSpLocks/>
            <a:stCxn id="12" idx="0"/>
            <a:endCxn id="12" idx="4"/>
          </p:cNvCxnSpPr>
          <p:nvPr/>
        </p:nvCxnSpPr>
        <p:spPr bwMode="auto">
          <a:xfrm>
            <a:off x="2757281" y="3272347"/>
            <a:ext cx="1467496" cy="139649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19A413-C6B7-2F40-8437-45A3FBCD380C}"/>
              </a:ext>
            </a:extLst>
          </p:cNvPr>
          <p:cNvSpPr txBox="1"/>
          <p:nvPr/>
        </p:nvSpPr>
        <p:spPr>
          <a:xfrm rot="18823605">
            <a:off x="3672260" y="2889810"/>
            <a:ext cx="109395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>
                <a:latin typeface="+mn-lt"/>
              </a:rPr>
              <a:t>Major range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00F224-DFB1-1C40-940A-CBC2026F158F}"/>
              </a:ext>
            </a:extLst>
          </p:cNvPr>
          <p:cNvSpPr txBox="1"/>
          <p:nvPr/>
        </p:nvSpPr>
        <p:spPr>
          <a:xfrm rot="2623490">
            <a:off x="3535476" y="3910248"/>
            <a:ext cx="10103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Minor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range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6B1F6-27B1-614C-917A-5FE6D2BDDCA6}"/>
              </a:ext>
            </a:extLst>
          </p:cNvPr>
          <p:cNvSpPr txBox="1"/>
          <p:nvPr/>
        </p:nvSpPr>
        <p:spPr>
          <a:xfrm>
            <a:off x="6456218" y="3301753"/>
            <a:ext cx="5416695" cy="105259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800">
                <a:latin typeface="+mn-lt"/>
              </a:rPr>
              <a:t>The two factors needed to model the anisotropy are:</a:t>
            </a:r>
          </a:p>
          <a:p>
            <a:pPr marL="342900" indent="-342900">
              <a:lnSpc>
                <a:spcPct val="95000"/>
              </a:lnSpc>
              <a:buAutoNum type="arabicParenR"/>
            </a:pPr>
            <a:r>
              <a:rPr lang="en-GB" sz="1800">
                <a:latin typeface="+mn-lt"/>
              </a:rPr>
              <a:t>Angle for the principal direction</a:t>
            </a:r>
          </a:p>
          <a:p>
            <a:pPr marL="342900" indent="-342900">
              <a:lnSpc>
                <a:spcPct val="95000"/>
              </a:lnSpc>
              <a:buFont typeface="AU Passata" pitchFamily="34" charset="0"/>
              <a:buAutoNum type="arabicParenR"/>
            </a:pPr>
            <a:r>
              <a:rPr lang="en-GB" sz="1800">
                <a:latin typeface="+mn-lt"/>
              </a:rPr>
              <a:t>Ratio of the minor range to the major range</a:t>
            </a:r>
          </a:p>
          <a:p>
            <a:pPr marL="342900" indent="-342900">
              <a:lnSpc>
                <a:spcPct val="95000"/>
              </a:lnSpc>
              <a:buAutoNum type="arabicParenR"/>
            </a:pPr>
            <a:endParaRPr lang="en-GB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611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182-9860-8047-AACB-8C227D5F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Anisotropy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47945-2FE3-D241-933F-AE4DCA93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541" y="1709995"/>
            <a:ext cx="4868221" cy="4521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F479-207E-0548-964E-9028AFCE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DF6C-16B3-2A45-B72C-BE3153032FD2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283EF0-F286-8443-8A87-1B7A814B4E53}"/>
              </a:ext>
            </a:extLst>
          </p:cNvPr>
          <p:cNvCxnSpPr>
            <a:cxnSpLocks/>
            <a:stCxn id="12" idx="2"/>
            <a:endCxn id="12" idx="6"/>
          </p:cNvCxnSpPr>
          <p:nvPr/>
        </p:nvCxnSpPr>
        <p:spPr bwMode="auto">
          <a:xfrm flipV="1">
            <a:off x="1944830" y="2345781"/>
            <a:ext cx="3092398" cy="324962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6110056-4381-7140-BA48-7E76FA81891F}"/>
              </a:ext>
            </a:extLst>
          </p:cNvPr>
          <p:cNvSpPr/>
          <p:nvPr/>
        </p:nvSpPr>
        <p:spPr bwMode="auto">
          <a:xfrm rot="18814790">
            <a:off x="1248095" y="2957710"/>
            <a:ext cx="4485867" cy="202576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A7F0E-CD39-C845-BE35-BA790AD9274C}"/>
              </a:ext>
            </a:extLst>
          </p:cNvPr>
          <p:cNvCxnSpPr>
            <a:cxnSpLocks/>
            <a:stCxn id="12" idx="0"/>
            <a:endCxn id="12" idx="4"/>
          </p:cNvCxnSpPr>
          <p:nvPr/>
        </p:nvCxnSpPr>
        <p:spPr bwMode="auto">
          <a:xfrm>
            <a:off x="2757281" y="3272347"/>
            <a:ext cx="1467496" cy="139649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19A413-C6B7-2F40-8437-45A3FBCD380C}"/>
              </a:ext>
            </a:extLst>
          </p:cNvPr>
          <p:cNvSpPr txBox="1"/>
          <p:nvPr/>
        </p:nvSpPr>
        <p:spPr>
          <a:xfrm rot="18823605">
            <a:off x="3672260" y="2889810"/>
            <a:ext cx="109395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>
                <a:latin typeface="+mn-lt"/>
              </a:rPr>
              <a:t>Major range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00F224-DFB1-1C40-940A-CBC2026F158F}"/>
              </a:ext>
            </a:extLst>
          </p:cNvPr>
          <p:cNvSpPr txBox="1"/>
          <p:nvPr/>
        </p:nvSpPr>
        <p:spPr>
          <a:xfrm rot="2623490">
            <a:off x="3535476" y="3910248"/>
            <a:ext cx="10103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Minor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range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F4CFDA-32B2-AD4C-B741-1E7FC4B57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119" y="1794551"/>
            <a:ext cx="4499104" cy="44991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3F3E1B-29A7-E645-8AC8-26A844F63889}"/>
              </a:ext>
            </a:extLst>
          </p:cNvPr>
          <p:cNvSpPr/>
          <p:nvPr/>
        </p:nvSpPr>
        <p:spPr>
          <a:xfrm>
            <a:off x="6809349" y="339570"/>
            <a:ext cx="506256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v.dir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variogram(log(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zinc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meuse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cutoff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v.anis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vgm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Sph</a:t>
            </a:r>
            <a:r>
              <a:rPr lang="en-US" sz="140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1600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>
                <a:solidFill>
                  <a:srgbClr val="3E3E3E"/>
                </a:solidFill>
                <a:latin typeface="Courier New" panose="02070309020205020404" pitchFamily="49" charset="0"/>
              </a:rPr>
              <a:t># this argument define the "anisotropy" in the variogram</a:t>
            </a:r>
            <a:endParaRPr lang="en-US" sz="1400">
              <a:solidFill>
                <a:srgbClr val="0600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anis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 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  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  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v.dir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v.anis</a:t>
            </a:r>
            <a:r>
              <a:rPr lang="en-US" sz="140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102-410B-B141-B437-55EECEE73E9F}"/>
              </a:ext>
            </a:extLst>
          </p:cNvPr>
          <p:cNvSpPr/>
          <p:nvPr/>
        </p:nvSpPr>
        <p:spPr>
          <a:xfrm>
            <a:off x="1805332" y="1312644"/>
            <a:ext cx="340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/>
              <a:t>Variogram map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371968-3AAE-A942-A64B-42FAF5562D96}"/>
              </a:ext>
            </a:extLst>
          </p:cNvPr>
          <p:cNvSpPr/>
          <p:nvPr/>
        </p:nvSpPr>
        <p:spPr>
          <a:xfrm>
            <a:off x="6493644" y="2201182"/>
            <a:ext cx="2699970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/>
              <a:t>main axis direction = 45</a:t>
            </a:r>
            <a:r>
              <a:rPr lang="en-GB" sz="1800" baseline="30000"/>
              <a:t>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D0288A-6167-E044-A750-F5444EE29FE7}"/>
              </a:ext>
            </a:extLst>
          </p:cNvPr>
          <p:cNvSpPr/>
          <p:nvPr/>
        </p:nvSpPr>
        <p:spPr bwMode="auto">
          <a:xfrm>
            <a:off x="9580719" y="1369572"/>
            <a:ext cx="435077" cy="336807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8134EA-D370-484C-9D89-78916DA7A776}"/>
              </a:ext>
            </a:extLst>
          </p:cNvPr>
          <p:cNvSpPr/>
          <p:nvPr/>
        </p:nvSpPr>
        <p:spPr bwMode="auto">
          <a:xfrm>
            <a:off x="10383493" y="1373188"/>
            <a:ext cx="435077" cy="336807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58725D-7844-8A40-83CE-2CCAE471D8A8}"/>
              </a:ext>
            </a:extLst>
          </p:cNvPr>
          <p:cNvSpPr/>
          <p:nvPr/>
        </p:nvSpPr>
        <p:spPr>
          <a:xfrm>
            <a:off x="8737589" y="5074422"/>
            <a:ext cx="2880404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anisotropy ratio = 0.5</a:t>
            </a:r>
          </a:p>
          <a:p>
            <a:pPr>
              <a:lnSpc>
                <a:spcPct val="100000"/>
              </a:lnSpc>
            </a:pPr>
            <a:r>
              <a:rPr lang="en-US" sz="1800"/>
              <a:t>Minor Range/ Major range</a:t>
            </a:r>
            <a:endParaRPr lang="en-GB" sz="180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9D70690-1597-154B-BA9D-62A324E27A90}"/>
              </a:ext>
            </a:extLst>
          </p:cNvPr>
          <p:cNvCxnSpPr>
            <a:cxnSpLocks/>
            <a:stCxn id="19" idx="3"/>
            <a:endCxn id="7" idx="2"/>
          </p:cNvCxnSpPr>
          <p:nvPr/>
        </p:nvCxnSpPr>
        <p:spPr bwMode="auto">
          <a:xfrm flipV="1">
            <a:off x="9193614" y="1706379"/>
            <a:ext cx="604644" cy="679469"/>
          </a:xfrm>
          <a:prstGeom prst="bentConnector2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9DC36CB-F912-F14E-97FF-412F0954762B}"/>
              </a:ext>
            </a:extLst>
          </p:cNvPr>
          <p:cNvCxnSpPr>
            <a:cxnSpLocks/>
            <a:stCxn id="22" idx="3"/>
            <a:endCxn id="20" idx="3"/>
          </p:cNvCxnSpPr>
          <p:nvPr/>
        </p:nvCxnSpPr>
        <p:spPr bwMode="auto">
          <a:xfrm flipH="1" flipV="1">
            <a:off x="10818570" y="1541592"/>
            <a:ext cx="799423" cy="3855996"/>
          </a:xfrm>
          <a:prstGeom prst="bentConnector3">
            <a:avLst>
              <a:gd name="adj1" fmla="val -28596"/>
            </a:avLst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13194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9027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BD07-C547-984E-8F69-8A10280C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Some last points on Kriging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6F96-F672-8041-A31C-F1B331EB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noProof="0" dirty="0"/>
              <a:t>Non-linear Transforms of the Response Variable</a:t>
            </a:r>
          </a:p>
          <a:p>
            <a:pPr marL="774900" lvl="1" indent="-342900"/>
            <a:r>
              <a:rPr lang="en-GB" sz="2400" noProof="0" dirty="0"/>
              <a:t>You can transform your response and build a model with it.</a:t>
            </a:r>
          </a:p>
          <a:p>
            <a:pPr marL="774900" lvl="1" indent="-342900"/>
            <a:r>
              <a:rPr lang="en-GB" sz="2400" b="1" noProof="0" dirty="0"/>
              <a:t>But…</a:t>
            </a:r>
          </a:p>
          <a:p>
            <a:pPr marL="1098900" lvl="2" indent="-342900"/>
            <a:r>
              <a:rPr lang="en-GB" sz="2400" noProof="0" dirty="0"/>
              <a:t>When the “response” is transformed... the inverse transformation of your kriging predictions is not the expected value of the Original Variable.</a:t>
            </a:r>
          </a:p>
          <a:p>
            <a:pPr marL="1098900" lvl="2" indent="-342900"/>
            <a:r>
              <a:rPr lang="en-GB" sz="2400" noProof="0" dirty="0"/>
              <a:t>The same applies to Non-Normal responses (Pres/Abs, Probabilities, counts).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2E18-14AB-E947-94F4-8276CDF1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5172-4D7B-0E4F-9108-00D0EFA7DEA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384746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BD07-C547-984E-8F69-8A10280C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Some last points on Kriging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6F96-F672-8041-A31C-F1B331EB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noProof="0" dirty="0"/>
              <a:t>Kriging cannot deal with Singular Matrix Errors</a:t>
            </a:r>
            <a:r>
              <a:rPr lang="en-GB" sz="2400" b="1" noProof="0" dirty="0"/>
              <a:t> –</a:t>
            </a:r>
            <a:r>
              <a:rPr lang="en-GB" sz="2400" noProof="0" dirty="0"/>
              <a:t> This means a perfect correlation between observations, which are NOT allowed:</a:t>
            </a:r>
          </a:p>
          <a:p>
            <a:pPr>
              <a:buNone/>
            </a:pPr>
            <a:r>
              <a:rPr lang="en-GB" sz="2400" dirty="0"/>
              <a:t>These perfect correlations occur when:  </a:t>
            </a:r>
          </a:p>
          <a:p>
            <a:pPr marL="709200" lvl="1" indent="-457200">
              <a:buFont typeface="+mj-lt"/>
              <a:buAutoNum type="arabicPeriod"/>
            </a:pPr>
            <a:r>
              <a:rPr lang="en-GB" noProof="0" dirty="0"/>
              <a:t>Observations share the same location:</a:t>
            </a:r>
          </a:p>
          <a:p>
            <a:pPr lvl="2"/>
            <a:r>
              <a:rPr lang="en-GB" noProof="0" dirty="0"/>
              <a:t>How to find such duplicates – use the 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zerodist</a:t>
            </a:r>
            <a:r>
              <a:rPr lang="en-GB" noProof="0" dirty="0"/>
              <a:t> function on a 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SpatialPoint</a:t>
            </a:r>
            <a:r>
              <a:rPr lang="en-GB" noProof="0" dirty="0"/>
              <a:t>(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noProof="0" dirty="0"/>
              <a:t>) object </a:t>
            </a:r>
            <a:r>
              <a:rPr lang="en-GB" noProof="0" dirty="0">
                <a:sym typeface="Wingdings" pitchFamily="2" charset="2"/>
              </a:rPr>
              <a:t> </a:t>
            </a:r>
            <a:r>
              <a:rPr lang="en-GB" b="1" noProof="0" dirty="0"/>
              <a:t>Only keep one!</a:t>
            </a:r>
          </a:p>
          <a:p>
            <a:pPr lvl="1"/>
            <a:endParaRPr lang="en-GB" noProof="0" dirty="0"/>
          </a:p>
          <a:p>
            <a:pPr marL="709200" lvl="1" indent="-457200">
              <a:buFont typeface="+mj-lt"/>
              <a:buAutoNum type="arabicPeriod" startAt="2"/>
            </a:pPr>
            <a:r>
              <a:rPr lang="en-GB" noProof="0" dirty="0"/>
              <a:t>Variogram models that result in perfect correlations</a:t>
            </a:r>
          </a:p>
          <a:p>
            <a:pPr lvl="2"/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vgm</a:t>
            </a:r>
            <a:r>
              <a:rPr lang="en-GB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(0, "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Nug</a:t>
            </a:r>
            <a:r>
              <a:rPr lang="en-GB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", 0)</a:t>
            </a:r>
            <a:r>
              <a:rPr lang="en-GB" noProof="0" dirty="0"/>
              <a:t> or 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vgm</a:t>
            </a:r>
            <a:r>
              <a:rPr lang="en-GB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(1, "</a:t>
            </a:r>
            <a:r>
              <a:rPr lang="en-GB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Gau</a:t>
            </a:r>
            <a:r>
              <a:rPr lang="en-GB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", 1e20)</a:t>
            </a:r>
          </a:p>
          <a:p>
            <a:pPr lvl="1"/>
            <a:endParaRPr lang="en-GB" noProof="0" dirty="0"/>
          </a:p>
          <a:p>
            <a:pPr marL="709200" lvl="1" indent="-457200">
              <a:buFont typeface="+mj-lt"/>
              <a:buAutoNum type="arabicPeriod" startAt="3"/>
            </a:pPr>
            <a:r>
              <a:rPr lang="en-GB" noProof="0" dirty="0"/>
              <a:t>Models with perfectly correlated variables.</a:t>
            </a:r>
          </a:p>
          <a:p>
            <a:pPr lvl="2"/>
            <a:r>
              <a:rPr lang="en-GB" noProof="0" dirty="0"/>
              <a:t>A typical cases are a constant predictors or inverse predictors</a:t>
            </a: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2E18-14AB-E947-94F4-8276CDF1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5172-4D7B-0E4F-9108-00D0EFA7DEA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77015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EFB5-56B5-6B49-A1CB-CCE891E2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Geostatistical VS nongeostatistical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AF646-564F-6048-A36C-8CC30892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sz="2400" b="1" noProof="0" dirty="0"/>
              <a:t>Why are some interpolation methods non-geostatistical?	</a:t>
            </a:r>
          </a:p>
          <a:p>
            <a:pPr marL="342900" indent="-342900"/>
            <a:r>
              <a:rPr lang="en-GB" noProof="0" dirty="0"/>
              <a:t>Method such Distance Weighted Interpolation, Bilinear/cubic interpolation </a:t>
            </a:r>
            <a:r>
              <a:rPr lang="en-GB" noProof="0" dirty="0">
                <a:sym typeface="Wingdings" pitchFamily="2" charset="2"/>
              </a:rPr>
              <a:t>are based on the idea that things that are close to one another are more alike than those that are farther apart.</a:t>
            </a:r>
          </a:p>
          <a:p>
            <a:pPr marL="774900" lvl="1" indent="-342900"/>
            <a:r>
              <a:rPr lang="en-GB" noProof="0" dirty="0">
                <a:sym typeface="Wingdings" pitchFamily="2" charset="2"/>
              </a:rPr>
              <a:t>Proximity defined importance of a known location to predict a ”new” point.</a:t>
            </a:r>
          </a:p>
          <a:p>
            <a:pPr marL="342900" indent="-342900" algn="ctr"/>
            <a:endParaRPr lang="en-GB" sz="2400" noProof="0" dirty="0"/>
          </a:p>
          <a:p>
            <a:pPr marL="342900" indent="-342900"/>
            <a:r>
              <a:rPr lang="en-GB" sz="2400" b="1" noProof="0" dirty="0"/>
              <a:t>But you do not know how the degree of spatial dependence of a spatial random field (variable)</a:t>
            </a:r>
          </a:p>
          <a:p>
            <a:pPr marL="774900" lvl="1" indent="-342900"/>
            <a:r>
              <a:rPr lang="en-GB" noProof="0" dirty="0">
                <a:sym typeface="Wingdings" pitchFamily="2" charset="2"/>
              </a:rPr>
              <a:t>Defining a model that describes this dependency (aka the variogram) makes a method </a:t>
            </a:r>
            <a:r>
              <a:rPr lang="en-GB" noProof="0" dirty="0"/>
              <a:t>Geostatistical.</a:t>
            </a:r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BF432-CEAA-3146-BF3C-0DB63A9F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2A61-D828-9448-A4E4-FBB6C65BAC80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006788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51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A4E9A-B2D7-5E46-9A99-D8EF5065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Model Diagnostics - Basic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F67FD8-C30C-E643-8200-DC9FCE6E6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8" y="1373021"/>
                <a:ext cx="10220325" cy="4524542"/>
              </a:xfrm>
            </p:spPr>
            <p:txBody>
              <a:bodyPr/>
              <a:lstStyle/>
              <a:p>
                <a:r>
                  <a:rPr lang="en-GB" sz="2400" noProof="0" dirty="0"/>
                  <a:t>Here the goal is to assess how good is my interpolation, and you can use many ways to assess this:</a:t>
                </a:r>
              </a:p>
              <a:p>
                <a:pPr marL="709200" lvl="1" indent="-457200">
                  <a:buFont typeface="+mj-lt"/>
                  <a:buAutoNum type="arabicPeriod"/>
                </a:pPr>
                <a:r>
                  <a:rPr lang="en-GB" sz="2400" noProof="0" dirty="0"/>
                  <a:t>Correlation between predicted and observed </a:t>
                </a:r>
                <a:r>
                  <a:rPr lang="en-GB" sz="2400" noProof="0" dirty="0">
                    <a:sym typeface="Wingdings" pitchFamily="2" charset="2"/>
                  </a:rPr>
                  <a:t> just as a pseudo-R</a:t>
                </a:r>
                <a:r>
                  <a:rPr lang="en-GB" sz="2400" baseline="30000" noProof="0" dirty="0">
                    <a:sym typeface="Wingdings" pitchFamily="2" charset="2"/>
                  </a:rPr>
                  <a:t>2</a:t>
                </a:r>
              </a:p>
              <a:p>
                <a:pPr lvl="2"/>
                <a:r>
                  <a:rPr lang="en-GB" sz="2400" noProof="0" dirty="0"/>
                  <a:t>You could also think about the moments of the “residuals”</a:t>
                </a:r>
              </a:p>
              <a:p>
                <a:pPr marL="709200" lvl="1" indent="-457200">
                  <a:buFont typeface="+mj-lt"/>
                  <a:buAutoNum type="arabicPeriod"/>
                </a:pPr>
                <a:r>
                  <a:rPr lang="en-GB" sz="2400" noProof="0" dirty="0"/>
                  <a:t>Assess the </a:t>
                </a:r>
                <a:r>
                  <a:rPr lang="en-GB" sz="2400" b="1" noProof="0" dirty="0"/>
                  <a:t>precision</a:t>
                </a:r>
                <a:r>
                  <a:rPr lang="en-GB" sz="2400" noProof="0" dirty="0"/>
                  <a:t> via the root-mean-square error (RMES)</a:t>
                </a:r>
              </a:p>
              <a:p>
                <a:pPr marL="576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noProof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𝑅𝑀𝐸𝑆</m:t>
                      </m:r>
                      <m:r>
                        <a:rPr lang="en-GB" sz="2400" i="1" noProof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i="1" noProof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 noProof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i="1" noProof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i="1" noProof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 noProof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i="1" noProof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400" i="1" noProof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sz="2400" i="1" noProof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2400" i="1" noProof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sz="2400" i="1" noProof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2400" noProof="0" dirty="0"/>
              </a:p>
              <a:p>
                <a:pPr marL="709200" lvl="1" indent="-457200">
                  <a:buFont typeface="+mj-lt"/>
                  <a:buAutoNum type="arabicPeriod"/>
                </a:pPr>
                <a:r>
                  <a:rPr lang="en-GB" sz="2400" noProof="0" dirty="0"/>
                  <a:t>Assess the </a:t>
                </a:r>
                <a:r>
                  <a:rPr lang="en-GB" sz="2400" b="1" noProof="0" dirty="0"/>
                  <a:t>bias</a:t>
                </a:r>
                <a:r>
                  <a:rPr lang="en-GB" sz="2400" noProof="0" dirty="0"/>
                  <a:t> via the mean/median error (ME)</a:t>
                </a:r>
              </a:p>
              <a:p>
                <a:pPr marL="252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𝑀𝐸</m:t>
                      </m:r>
                      <m:r>
                        <a:rPr lang="en-GB" sz="2400" i="1" noProof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noProof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 noProof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 noProof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 noProof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 noProof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400" i="1" noProof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i="1" noProof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400" noProof="0" dirty="0"/>
              </a:p>
              <a:p>
                <a:pPr marL="1033200" lvl="2" indent="-457200">
                  <a:buFont typeface="+mj-lt"/>
                  <a:buAutoNum type="arabicPeriod"/>
                </a:pPr>
                <a:endParaRPr lang="en-GB" sz="2400" noProof="0" dirty="0"/>
              </a:p>
              <a:p>
                <a:pPr>
                  <a:buNone/>
                </a:pPr>
                <a:endParaRPr lang="en-GB" sz="24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F67FD8-C30C-E643-8200-DC9FCE6E6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373021"/>
                <a:ext cx="10220325" cy="4524542"/>
              </a:xfrm>
              <a:blipFill>
                <a:blip r:embed="rId2"/>
                <a:stretch>
                  <a:fillRect l="-1861" t="-2241" b="-840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4B0D-00AE-C848-9833-C64157E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48AF-8054-5B49-9FD4-0DE748171E5D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AD7C0-A60E-AD47-8482-A467608EC346}"/>
              </a:ext>
            </a:extLst>
          </p:cNvPr>
          <p:cNvSpPr/>
          <p:nvPr/>
        </p:nvSpPr>
        <p:spPr>
          <a:xfrm>
            <a:off x="1540827" y="6399748"/>
            <a:ext cx="939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827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451D-0921-DA7C-7326-ADBC89F2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noProof="0" dirty="0"/>
              <a:t>Precision and bias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835EA-580F-6698-3E58-5C5D2C10B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279" y="1089025"/>
            <a:ext cx="4566251" cy="49467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FF30-D6E4-180B-1920-02FA9CC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66F9-B19E-AF47-A749-5AB09C3892F4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A8E57-EC3F-8280-B821-D1D99A2BE942}"/>
              </a:ext>
            </a:extLst>
          </p:cNvPr>
          <p:cNvSpPr txBox="1"/>
          <p:nvPr/>
        </p:nvSpPr>
        <p:spPr>
          <a:xfrm>
            <a:off x="6981093" y="1259751"/>
            <a:ext cx="3929184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BIAS: </a:t>
            </a:r>
            <a:r>
              <a:rPr lang="en-GB" sz="2400" dirty="0">
                <a:solidFill>
                  <a:schemeClr val="bg1"/>
                </a:solidFill>
              </a:rPr>
              <a:t>expected value of the results differs from the true underlying quantitative parameter being estimated.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F428D-25E7-D07A-ABC9-41C682150BE1}"/>
              </a:ext>
            </a:extLst>
          </p:cNvPr>
          <p:cNvSpPr txBox="1"/>
          <p:nvPr/>
        </p:nvSpPr>
        <p:spPr>
          <a:xfrm>
            <a:off x="6981093" y="3659257"/>
            <a:ext cx="3929184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PRECISION: </a:t>
            </a:r>
            <a:r>
              <a:rPr lang="en-GB" sz="2400" dirty="0">
                <a:solidFill>
                  <a:schemeClr val="bg1"/>
                </a:solidFill>
              </a:rPr>
              <a:t>variability of model prediction for a given data point or a value which tells us the spread of our data</a:t>
            </a:r>
          </a:p>
        </p:txBody>
      </p:sp>
    </p:spTree>
    <p:extLst>
      <p:ext uri="{BB962C8B-B14F-4D97-AF65-F5344CB8AC3E}">
        <p14:creationId xmlns:p14="http://schemas.microsoft.com/office/powerpoint/2010/main" val="115350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0593-D70B-A340-91D6-757AF3E8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3040" y="7020000"/>
            <a:ext cx="0" cy="0"/>
          </a:xfrm>
        </p:spPr>
        <p:txBody>
          <a:bodyPr/>
          <a:lstStyle/>
          <a:p>
            <a:fld id="{D22063ED-7DD8-7547-973F-1145AE3AE66A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3939D-C68E-EA4D-AA72-2BE8C6ED4E12}"/>
              </a:ext>
            </a:extLst>
          </p:cNvPr>
          <p:cNvSpPr/>
          <p:nvPr/>
        </p:nvSpPr>
        <p:spPr>
          <a:xfrm>
            <a:off x="1778953" y="315913"/>
            <a:ext cx="8788718" cy="6001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ZnVar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fit.variogram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(variogram(log(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                     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vgm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Sph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800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meuse.krige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krige(log(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                   locations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                   newdata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     model 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ZnVar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using ordinary kriging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compute and summarize prediction errors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meuse.krige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var1.pred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log(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Min.   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1st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Qu.     Median       Mean   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3rd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Qu.       Max.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-2.665e-15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0.000e+00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0.000e+00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-4.584e-17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0.000e+00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1.776e-15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RMS error (precision)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sqrt(sum(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^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)/length(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6.460131e-16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mean error (bias)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mean(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-4.584147e-17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sum(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)/length(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-4.584147e-17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median error (bias)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median(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diff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endParaRPr lang="en-GB" sz="1600" dirty="0">
              <a:solidFill>
                <a:srgbClr val="060087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4AD65-08F2-524A-B985-18BEB8C9596E}"/>
              </a:ext>
            </a:extLst>
          </p:cNvPr>
          <p:cNvSpPr/>
          <p:nvPr/>
        </p:nvSpPr>
        <p:spPr>
          <a:xfrm>
            <a:off x="6183472" y="3429000"/>
            <a:ext cx="2439322" cy="5232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High precision</a:t>
            </a:r>
            <a:endParaRPr lang="en-GB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C720E-86A1-EE40-A07D-6F9632682405}"/>
              </a:ext>
            </a:extLst>
          </p:cNvPr>
          <p:cNvSpPr/>
          <p:nvPr/>
        </p:nvSpPr>
        <p:spPr>
          <a:xfrm>
            <a:off x="6394465" y="5058023"/>
            <a:ext cx="1390124" cy="5232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/>
              <a:t>No bias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473A7E-2577-7741-80D8-10758D199EE8}"/>
              </a:ext>
            </a:extLst>
          </p:cNvPr>
          <p:cNvSpPr/>
          <p:nvPr/>
        </p:nvSpPr>
        <p:spPr bwMode="auto">
          <a:xfrm>
            <a:off x="1596073" y="3322320"/>
            <a:ext cx="4286568" cy="741680"/>
          </a:xfrm>
          <a:prstGeom prst="roundRect">
            <a:avLst>
              <a:gd name="adj" fmla="val 15297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E7C010-55F2-D445-B499-9FC0A00F4164}"/>
              </a:ext>
            </a:extLst>
          </p:cNvPr>
          <p:cNvSpPr/>
          <p:nvPr/>
        </p:nvSpPr>
        <p:spPr bwMode="auto">
          <a:xfrm>
            <a:off x="1596072" y="4226560"/>
            <a:ext cx="4286568" cy="2001520"/>
          </a:xfrm>
          <a:prstGeom prst="roundRect">
            <a:avLst>
              <a:gd name="adj" fmla="val 15297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75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A4E9A-B2D7-5E46-9A99-D8EF5065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/>
              <a:t>Model Diagnostics</a:t>
            </a:r>
            <a:br>
              <a:rPr lang="en-GB" sz="4800" noProof="0"/>
            </a:br>
            <a:r>
              <a:rPr lang="en-GB" sz="4800" noProof="0"/>
              <a:t>Cross-Validation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7FD8-C30C-E643-8200-DC9FCE6E6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noProof="0" dirty="0"/>
              <a:t>Cross-validation provide a way to assess how well the model predicts the values at unknown locations.</a:t>
            </a:r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r>
              <a:rPr lang="en-GB" sz="2400" noProof="0" dirty="0"/>
              <a:t>The logic behind Cross-validation is simple:</a:t>
            </a:r>
          </a:p>
          <a:p>
            <a:pPr>
              <a:buNone/>
            </a:pPr>
            <a:endParaRPr lang="en-GB" sz="1000" noProof="0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GB" sz="2800" noProof="0" dirty="0">
                <a:solidFill>
                  <a:srgbClr val="FF0000"/>
                </a:solidFill>
              </a:rPr>
              <a:t>Remove one or more data locations to define a training data set used to build a model</a:t>
            </a:r>
          </a:p>
          <a:p>
            <a:pPr algn="ctr">
              <a:buNone/>
            </a:pPr>
            <a:r>
              <a:rPr lang="en-GB" sz="2800" noProof="0" dirty="0">
                <a:solidFill>
                  <a:srgbClr val="002060"/>
                </a:solidFill>
              </a:rPr>
              <a:t>Use the created model to predict the data at the rest of the locations (test data).</a:t>
            </a:r>
          </a:p>
          <a:p>
            <a:pPr>
              <a:buNone/>
            </a:pPr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4B0D-00AE-C848-9833-C64157E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48AF-8054-5B49-9FD4-0DE748171E5D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4072432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A4E9A-B2D7-5E46-9A99-D8EF5065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/>
              <a:t>Cross-Validation strategies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4B0D-00AE-C848-9833-C64157E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48AF-8054-5B49-9FD4-0DE748171E5D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70CB1-9424-BE4A-96A2-E19FF20E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noProof="0" dirty="0"/>
              <a:t>There are two ways to think about cross-validation:</a:t>
            </a:r>
          </a:p>
          <a:p>
            <a:pPr lvl="1"/>
            <a:r>
              <a:rPr lang="en-GB" sz="2400" b="1" noProof="0" dirty="0"/>
              <a:t>Leave one out strategy</a:t>
            </a:r>
            <a:r>
              <a:rPr lang="en-GB" sz="2400" noProof="0" dirty="0"/>
              <a:t>:  One one location is removed at a time:</a:t>
            </a:r>
          </a:p>
          <a:p>
            <a:pPr lvl="2"/>
            <a:r>
              <a:rPr lang="en-GB" sz="2400" noProof="0" dirty="0"/>
              <a:t>The training dataset used to build this model  has N-1 observations.</a:t>
            </a:r>
          </a:p>
          <a:p>
            <a:pPr lvl="2"/>
            <a:r>
              <a:rPr lang="en-GB" sz="2400" noProof="0" dirty="0"/>
              <a:t>The procedure can be done with all or a given percentage of the observations.</a:t>
            </a:r>
          </a:p>
          <a:p>
            <a:pPr lvl="1"/>
            <a:r>
              <a:rPr lang="en-GB" sz="2400" b="1" noProof="0" dirty="0"/>
              <a:t>Test/train strategy</a:t>
            </a:r>
            <a:r>
              <a:rPr lang="en-GB" sz="2400" noProof="0" dirty="0"/>
              <a:t>: A percent of the observations are set apart to build the model (training dataset), and the fit using the remaining information (test dataset)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163E6-E95B-2568-FD3F-29853FF6CD1C}"/>
              </a:ext>
            </a:extLst>
          </p:cNvPr>
          <p:cNvSpPr txBox="1"/>
          <p:nvPr/>
        </p:nvSpPr>
        <p:spPr>
          <a:xfrm>
            <a:off x="982662" y="4870459"/>
            <a:ext cx="10220325" cy="95410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noProof="0" dirty="0">
                <a:solidFill>
                  <a:schemeClr val="bg1"/>
                </a:solidFill>
              </a:rPr>
              <a:t>The accuracy is then assess using either bias or precision metrics on the “testing” dataset/observation</a:t>
            </a:r>
          </a:p>
        </p:txBody>
      </p:sp>
    </p:spTree>
    <p:extLst>
      <p:ext uri="{BB962C8B-B14F-4D97-AF65-F5344CB8AC3E}">
        <p14:creationId xmlns:p14="http://schemas.microsoft.com/office/powerpoint/2010/main" val="1852478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A4E9A-B2D7-5E46-9A99-D8EF5065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/>
              <a:t>Cross-Validation strategies in 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78C3F-F01D-3C40-9FC7-4B3BCE84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noProof="0" dirty="0"/>
              <a:t>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gstat</a:t>
            </a:r>
            <a:r>
              <a:rPr lang="en-GB" sz="2400" noProof="0" dirty="0"/>
              <a:t> package has two functions to automate the cross-validation process:</a:t>
            </a:r>
          </a:p>
          <a:p>
            <a:pPr lvl="1"/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krige.cv</a:t>
            </a:r>
            <a:r>
              <a:rPr lang="en-GB" sz="2400" noProof="0" dirty="0"/>
              <a:t> function which is used for kriging; and implemented just as the krige function [that is formula, locations, data, newdata, model need to be defined]</a:t>
            </a:r>
          </a:p>
          <a:p>
            <a:pPr lvl="1"/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gstat.cv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noProof="0" dirty="0"/>
              <a:t>function which is used for cokriging; and implemented  just by passing the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gstat</a:t>
            </a:r>
            <a:r>
              <a:rPr lang="en-GB" sz="2400" noProof="0" dirty="0"/>
              <a:t> object with the linear model of co-regionalisation</a:t>
            </a:r>
          </a:p>
          <a:p>
            <a:pPr lvl="2"/>
            <a:endParaRPr lang="en-GB" sz="2400" noProof="0" dirty="0"/>
          </a:p>
          <a:p>
            <a:r>
              <a:rPr lang="en-GB" sz="2400" noProof="0" dirty="0"/>
              <a:t>In both functions an extra argument (</a:t>
            </a:r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</a:t>
            </a:r>
            <a:r>
              <a:rPr lang="en-GB" sz="2400" noProof="0" dirty="0"/>
              <a:t>) should be passed, to define the training/test dataset sizes.</a:t>
            </a:r>
          </a:p>
          <a:p>
            <a:r>
              <a:rPr lang="en-GB" sz="2400" noProof="0" dirty="0"/>
              <a:t>If </a:t>
            </a:r>
            <a:r>
              <a:rPr lang="en-GB" sz="2400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</a:t>
            </a:r>
            <a:r>
              <a:rPr lang="en-GB" sz="2400" noProof="0" dirty="0"/>
              <a:t> is not specified, the dataset number of rows it assumes a leave one strategy.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4B0D-00AE-C848-9833-C64157E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48AF-8054-5B49-9FD4-0DE748171E5D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919612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C530-30AD-A44D-9116-B50F37D4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noProof="0"/>
              <a:t>Cross-Validation strategies in R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8EDE-1955-2E4C-9A25-59C074A8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E05-1B5D-4F4C-9E7E-830C839A13F7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C8802-9853-5442-8381-0CCB606F8234}"/>
              </a:ext>
            </a:extLst>
          </p:cNvPr>
          <p:cNvSpPr/>
          <p:nvPr/>
        </p:nvSpPr>
        <p:spPr>
          <a:xfrm>
            <a:off x="315913" y="1373188"/>
            <a:ext cx="6878002" cy="5016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Znc.Var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fit.variogram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(variogram(log(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)~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                  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vgm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Sph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800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meuse.krige.cv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krige.cv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(log(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zinc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                  locations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                   model 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Znc.Var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this setup results in a leave one out Cross validation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nfold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RMS error (precision)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as.data.frame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meuse.krige.cv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sqrt(mean(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^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0.3918015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mean error (bias)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mean(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-2.056426e-05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median error (bias)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median(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-0.01301645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7458A-2951-1B4A-81E3-30295AFAF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96"/>
          <a:stretch/>
        </p:blipFill>
        <p:spPr>
          <a:xfrm>
            <a:off x="7490412" y="1089025"/>
            <a:ext cx="4381501" cy="57048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952B7-4DD0-CA45-AECB-58291A924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19" t="42955" r="5849" b="40126"/>
          <a:stretch/>
        </p:blipFill>
        <p:spPr>
          <a:xfrm>
            <a:off x="8260080" y="1476375"/>
            <a:ext cx="1005840" cy="965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E11ED7-AF48-1741-9F5D-CE9F7D716CB6}"/>
              </a:ext>
            </a:extLst>
          </p:cNvPr>
          <p:cNvSpPr/>
          <p:nvPr/>
        </p:nvSpPr>
        <p:spPr>
          <a:xfrm>
            <a:off x="4311027" y="5040491"/>
            <a:ext cx="1550693" cy="10156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/>
              <a:t>slight negative bias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EE56E3-8426-DE49-87D3-8FC86EB403F6}"/>
              </a:ext>
            </a:extLst>
          </p:cNvPr>
          <p:cNvSpPr/>
          <p:nvPr/>
        </p:nvSpPr>
        <p:spPr bwMode="auto">
          <a:xfrm>
            <a:off x="140006" y="4826000"/>
            <a:ext cx="3995114" cy="1489760"/>
          </a:xfrm>
          <a:prstGeom prst="roundRect">
            <a:avLst>
              <a:gd name="adj" fmla="val 15297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2F2DA8-FB09-CD41-A63A-2F9C3AE1021C}"/>
              </a:ext>
            </a:extLst>
          </p:cNvPr>
          <p:cNvSpPr/>
          <p:nvPr/>
        </p:nvSpPr>
        <p:spPr bwMode="auto">
          <a:xfrm>
            <a:off x="140006" y="3612822"/>
            <a:ext cx="5844234" cy="1093877"/>
          </a:xfrm>
          <a:prstGeom prst="roundRect">
            <a:avLst>
              <a:gd name="adj" fmla="val 15297"/>
            </a:avLst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38175-38C7-2F44-B338-3EAACCFB91A7}"/>
              </a:ext>
            </a:extLst>
          </p:cNvPr>
          <p:cNvSpPr/>
          <p:nvPr/>
        </p:nvSpPr>
        <p:spPr>
          <a:xfrm>
            <a:off x="4311027" y="4159760"/>
            <a:ext cx="2791448" cy="7078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/>
              <a:t>Precision is good overall</a:t>
            </a:r>
          </a:p>
        </p:txBody>
      </p:sp>
    </p:spTree>
    <p:extLst>
      <p:ext uri="{BB962C8B-B14F-4D97-AF65-F5344CB8AC3E}">
        <p14:creationId xmlns:p14="http://schemas.microsoft.com/office/powerpoint/2010/main" val="170284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32856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FD2922-4000-4F44-9102-DB80683A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In Summary…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079739-24AE-8A42-B8E1-B04B95481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noProof="0"/>
              <a:t>Spatial interpolation</a:t>
            </a:r>
            <a:r>
              <a:rPr lang="en-GB" sz="2400" noProof="0"/>
              <a:t> is the process of using points with known values to estimate values at other unknown points.</a:t>
            </a:r>
          </a:p>
          <a:p>
            <a:r>
              <a:rPr lang="en-GB" sz="2400" noProof="0"/>
              <a:t>Determining the values in these unknown points can be done:</a:t>
            </a:r>
          </a:p>
          <a:p>
            <a:pPr lvl="1"/>
            <a:r>
              <a:rPr lang="en-GB" sz="2400" noProof="0"/>
              <a:t>Using Non-geostatistical Interpolation methods such:</a:t>
            </a:r>
          </a:p>
          <a:p>
            <a:pPr lvl="2"/>
            <a:r>
              <a:rPr lang="en-GB" sz="2400" b="1" noProof="0"/>
              <a:t>Inverse distance weighting or Bilinear/Cubic interpolation</a:t>
            </a:r>
            <a:r>
              <a:rPr lang="en-GB" sz="2400" noProof="0"/>
              <a:t>: (Based on distances)</a:t>
            </a:r>
          </a:p>
          <a:p>
            <a:pPr lvl="2"/>
            <a:r>
              <a:rPr lang="en-GB" sz="2400" b="1" noProof="0"/>
              <a:t>Linear regressions or splines</a:t>
            </a:r>
            <a:r>
              <a:rPr lang="en-GB" sz="2400" noProof="0"/>
              <a:t>: Using locations and/or widely sampled variables</a:t>
            </a:r>
          </a:p>
          <a:p>
            <a:pPr lvl="1"/>
            <a:r>
              <a:rPr lang="en-GB" sz="2400" noProof="0"/>
              <a:t>Using Geostatistical Interpolation methods such:</a:t>
            </a:r>
          </a:p>
          <a:p>
            <a:pPr lvl="2"/>
            <a:r>
              <a:rPr lang="en-GB" sz="2400" b="1" noProof="0"/>
              <a:t>Kriging</a:t>
            </a:r>
            <a:r>
              <a:rPr lang="en-GB" sz="2400" noProof="0"/>
              <a:t>: Univariate approach </a:t>
            </a:r>
          </a:p>
          <a:p>
            <a:pPr lvl="2"/>
            <a:r>
              <a:rPr lang="en-GB" sz="2400" b="1" noProof="0"/>
              <a:t>Co-kriging</a:t>
            </a:r>
            <a:r>
              <a:rPr lang="en-GB" sz="2400" noProof="0"/>
              <a:t>: Multivariate approach </a:t>
            </a:r>
          </a:p>
          <a:p>
            <a:pPr lvl="2"/>
            <a:endParaRPr lang="en-GB" sz="2400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6B0C-2961-484A-ABC6-EEA2E2FB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596D-6F53-8E49-AD67-DBD3896A9A6B}" type="datetime1">
              <a:rPr lang="en-GB" smtClean="0"/>
              <a:t>22/11/2022</a:t>
            </a:fld>
            <a:r>
              <a:rPr lang="en-GB"/>
              <a:t>27/08/2018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592D0-F049-0642-8825-97DA110638E7}"/>
              </a:ext>
            </a:extLst>
          </p:cNvPr>
          <p:cNvSpPr txBox="1"/>
          <p:nvPr/>
        </p:nvSpPr>
        <p:spPr>
          <a:xfrm>
            <a:off x="7452313" y="5046397"/>
            <a:ext cx="4419600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>
                <a:latin typeface="+mn-lt"/>
              </a:rPr>
              <a:t>The semi variogram defines the spatial model that makes these methods </a:t>
            </a:r>
            <a:r>
              <a:rPr lang="en-GB" sz="2000"/>
              <a:t>Geostatistical</a:t>
            </a:r>
            <a:endParaRPr lang="en-GB" sz="200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94EF87-7BA4-AE44-ACD8-DC0B5F710913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5791200" y="5283200"/>
            <a:ext cx="1661113" cy="201779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6F75-380F-064C-A7BB-C16C9168E049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 flipV="1">
            <a:off x="6339840" y="5484979"/>
            <a:ext cx="1112473" cy="236803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306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38779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981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A01B-C237-CB49-BA30-C6116199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Inverse distance-based weighted interpolation (IDW)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F356-B087-AA48-A21B-EF7E4170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7" y="1958975"/>
            <a:ext cx="5157399" cy="4334249"/>
          </a:xfrm>
        </p:spPr>
        <p:txBody>
          <a:bodyPr/>
          <a:lstStyle/>
          <a:p>
            <a:r>
              <a:rPr lang="en-GB" sz="2400" noProof="0" dirty="0"/>
              <a:t>Values are computed using a weighed average approach, where the “weights” are defined by the distance to the “interpolated” location. </a:t>
            </a:r>
          </a:p>
          <a:p>
            <a:r>
              <a:rPr lang="en-GB" sz="2400" noProof="0" dirty="0"/>
              <a:t>It builds from the idea that near points are more alike than far points…</a:t>
            </a:r>
          </a:p>
          <a:p>
            <a:pPr>
              <a:buNone/>
            </a:pPr>
            <a:endParaRPr lang="en-GB" sz="2400" noProof="0" dirty="0"/>
          </a:p>
          <a:p>
            <a:br>
              <a:rPr lang="en-GB" sz="2400" noProof="0" dirty="0"/>
            </a:br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D6F6E-4642-A64D-B524-91AE35B6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" y="7082753"/>
            <a:ext cx="0" cy="0"/>
          </a:xfrm>
        </p:spPr>
        <p:txBody>
          <a:bodyPr/>
          <a:lstStyle/>
          <a:p>
            <a:fld id="{F1548D48-A30C-E847-A4AA-C20584AF8D16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BFC58B-CF57-3749-A6B3-09CE4E59CB85}"/>
              </a:ext>
            </a:extLst>
          </p:cNvPr>
          <p:cNvGrpSpPr/>
          <p:nvPr/>
        </p:nvGrpSpPr>
        <p:grpSpPr>
          <a:xfrm>
            <a:off x="6143236" y="1397173"/>
            <a:ext cx="5693931" cy="4334249"/>
            <a:chOff x="5963891" y="908330"/>
            <a:chExt cx="6126245" cy="4793969"/>
          </a:xfrm>
        </p:grpSpPr>
        <p:pic>
          <p:nvPicPr>
            <p:cNvPr id="1026" name="Picture 2" descr="IDW - Closest 3 Known Points">
              <a:extLst>
                <a:ext uri="{FF2B5EF4-FFF2-40B4-BE49-F238E27FC236}">
                  <a16:creationId xmlns:a16="http://schemas.microsoft.com/office/drawing/2014/main" id="{002688ED-5B1D-604B-A6AB-6FFDD9EF2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4684" y="2165447"/>
              <a:ext cx="5918666" cy="2966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8FFE105-3F35-EC4E-AE10-988ACCE028E4}"/>
                    </a:ext>
                  </a:extLst>
                </p:cNvPr>
                <p:cNvSpPr/>
                <p:nvPr/>
              </p:nvSpPr>
              <p:spPr>
                <a:xfrm>
                  <a:off x="7260353" y="1739641"/>
                  <a:ext cx="2381800" cy="451406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8FFE105-3F35-EC4E-AE10-988ACCE028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353" y="1739641"/>
                  <a:ext cx="2381800" cy="451406"/>
                </a:xfrm>
                <a:prstGeom prst="rect">
                  <a:avLst/>
                </a:prstGeom>
                <a:blipFill>
                  <a:blip r:embed="rId3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0B9D45B-0B9F-414B-B81F-0B2B4782A36D}"/>
                    </a:ext>
                  </a:extLst>
                </p:cNvPr>
                <p:cNvSpPr/>
                <p:nvPr/>
              </p:nvSpPr>
              <p:spPr>
                <a:xfrm>
                  <a:off x="5963891" y="4880333"/>
                  <a:ext cx="2890793" cy="82196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d>
                          <m:dPr>
                            <m:ctrlPr>
                              <a:rPr lang="nl-NL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l-NL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0B9D45B-0B9F-414B-B81F-0B2B4782A3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891" y="4880333"/>
                  <a:ext cx="2890793" cy="821966"/>
                </a:xfrm>
                <a:prstGeom prst="rect">
                  <a:avLst/>
                </a:prstGeom>
                <a:blipFill>
                  <a:blip r:embed="rId4"/>
                  <a:stretch>
                    <a:fillRect t="-55556" b="-851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1C7F04-5568-B04B-95EE-8093C8B4F7E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40726" y="3621480"/>
              <a:ext cx="504208" cy="1231611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DFF76B-1234-3548-B0F7-F2D164C34B88}"/>
                    </a:ext>
                  </a:extLst>
                </p:cNvPr>
                <p:cNvSpPr/>
                <p:nvPr/>
              </p:nvSpPr>
              <p:spPr>
                <a:xfrm>
                  <a:off x="9060272" y="3096649"/>
                  <a:ext cx="795390" cy="4509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DFF76B-1234-3548-B0F7-F2D164C34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0272" y="3096649"/>
                  <a:ext cx="795390" cy="450928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21F8073-B0B4-1D4C-8A93-4F054BD94D73}"/>
                    </a:ext>
                  </a:extLst>
                </p:cNvPr>
                <p:cNvSpPr/>
                <p:nvPr/>
              </p:nvSpPr>
              <p:spPr>
                <a:xfrm>
                  <a:off x="8373463" y="4015417"/>
                  <a:ext cx="795390" cy="4509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nl-NL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21F8073-B0B4-1D4C-8A93-4F054BD94D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3463" y="4015417"/>
                  <a:ext cx="795390" cy="4509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3464218-668C-8541-818B-025D74C68448}"/>
                    </a:ext>
                  </a:extLst>
                </p:cNvPr>
                <p:cNvSpPr/>
                <p:nvPr/>
              </p:nvSpPr>
              <p:spPr>
                <a:xfrm>
                  <a:off x="7193251" y="2966895"/>
                  <a:ext cx="795390" cy="4509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nl-NL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3464218-668C-8541-818B-025D74C684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251" y="2966895"/>
                  <a:ext cx="795390" cy="450928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A2EAC9-BAFA-8C42-A141-FBFC090099DD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 bwMode="auto">
            <a:xfrm>
              <a:off x="8451253" y="2191047"/>
              <a:ext cx="1006713" cy="905602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16B667-B65A-C140-9BDF-7824AD4161E3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 bwMode="auto">
            <a:xfrm flipH="1">
              <a:off x="7590946" y="2191047"/>
              <a:ext cx="860307" cy="775849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9CB43A-212B-954C-A644-B6C167CBA3C1}"/>
                </a:ext>
              </a:extLst>
            </p:cNvPr>
            <p:cNvCxnSpPr>
              <a:cxnSpLocks/>
              <a:stCxn id="7" idx="2"/>
              <a:endCxn id="15" idx="0"/>
            </p:cNvCxnSpPr>
            <p:nvPr/>
          </p:nvCxnSpPr>
          <p:spPr bwMode="auto">
            <a:xfrm>
              <a:off x="8451253" y="2191047"/>
              <a:ext cx="319904" cy="1824371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9403BB-645B-C340-BE82-406BEADEF0EB}"/>
                    </a:ext>
                  </a:extLst>
                </p:cNvPr>
                <p:cNvSpPr txBox="1"/>
                <p:nvPr/>
              </p:nvSpPr>
              <p:spPr>
                <a:xfrm>
                  <a:off x="9031763" y="5130331"/>
                  <a:ext cx="3058373" cy="400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nl-NL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r>
                    <a:rPr lang="en-GB" sz="1100" dirty="0">
                      <a:latin typeface="+mn-lt"/>
                    </a:rPr>
                    <a:t> = Euclidean distance between points</a:t>
                  </a:r>
                </a:p>
                <a:p>
                  <a:pPr>
                    <a:lnSpc>
                      <a:spcPct val="95000"/>
                    </a:lnSpc>
                  </a:pPr>
                  <a:r>
                    <a:rPr lang="en-GB" sz="1100" dirty="0">
                      <a:latin typeface="+mn-lt"/>
                    </a:rPr>
                    <a:t>p = inverse distance weighting power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9403BB-645B-C340-BE82-406BEADEF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763" y="5130331"/>
                  <a:ext cx="3058373" cy="400328"/>
                </a:xfrm>
                <a:prstGeom prst="rect">
                  <a:avLst/>
                </a:prstGeom>
                <a:blipFill>
                  <a:blip r:embed="rId8"/>
                  <a:stretch>
                    <a:fillRect l="-3483" t="-15385" r="-2488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AEDA19-6476-3542-8C51-FE4F49FE2A43}"/>
                </a:ext>
              </a:extLst>
            </p:cNvPr>
            <p:cNvSpPr txBox="1"/>
            <p:nvPr/>
          </p:nvSpPr>
          <p:spPr>
            <a:xfrm>
              <a:off x="9855662" y="908330"/>
              <a:ext cx="2234474" cy="1034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Defines the degree to which nearest points are preferred to far points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24886B-65B8-0C49-A0D5-6E2EEFF4CE3D}"/>
                </a:ext>
              </a:extLst>
            </p:cNvPr>
            <p:cNvSpPr/>
            <p:nvPr/>
          </p:nvSpPr>
          <p:spPr bwMode="auto">
            <a:xfrm>
              <a:off x="9091800" y="1739640"/>
              <a:ext cx="327641" cy="25017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7527966-2EA8-3046-9404-FBCBFDB00040}"/>
                </a:ext>
              </a:extLst>
            </p:cNvPr>
            <p:cNvCxnSpPr>
              <a:cxnSpLocks/>
              <a:stCxn id="46" idx="1"/>
              <a:endCxn id="47" idx="6"/>
            </p:cNvCxnSpPr>
            <p:nvPr/>
          </p:nvCxnSpPr>
          <p:spPr bwMode="auto">
            <a:xfrm flipH="1">
              <a:off x="9419441" y="1425771"/>
              <a:ext cx="436221" cy="438956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7330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A05E-E019-CD42-9C2D-F84B210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Inverse Distance Weighted Interpolation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F052-9B7E-6C4B-B74C-2F3618E4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756885"/>
            <a:ext cx="10220325" cy="747262"/>
          </a:xfrm>
        </p:spPr>
        <p:txBody>
          <a:bodyPr/>
          <a:lstStyle/>
          <a:p>
            <a:r>
              <a:rPr lang="en-GB" sz="2400" noProof="0" dirty="0"/>
              <a:t>Two different packages have an </a:t>
            </a:r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2400" noProof="0" dirty="0"/>
              <a:t> function: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D4BC-48D2-6B4F-9B2C-2469862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41C1-7000-964F-BB81-4F27F889AEE9}" type="datetime1">
              <a:rPr lang="en-GB" smtClean="0"/>
              <a:t>22/11/2022</a:t>
            </a:fld>
            <a:r>
              <a:rPr lang="en-GB" dirty="0"/>
              <a:t>27/08/2018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0E149-2C41-6E46-9C2A-A18DF4B95BB0}"/>
              </a:ext>
            </a:extLst>
          </p:cNvPr>
          <p:cNvSpPr/>
          <p:nvPr/>
        </p:nvSpPr>
        <p:spPr bwMode="auto">
          <a:xfrm>
            <a:off x="989014" y="2422613"/>
            <a:ext cx="10217149" cy="3474949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idw</a:t>
            </a:r>
            <a:r>
              <a:rPr lang="en-GB" sz="3200" dirty="0"/>
              <a:t> function in 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spatstat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spatstat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 library(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maptools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create a A marked point pattern object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Meuse.ppp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 as.ppp.SpatialPointsDataFrame(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"zinc"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])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 maptools function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idw.spatstat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spatstat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::idw(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Meuse.ppp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 marked point pattern object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                 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at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"pixel"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# compute the intensity values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                                           # at a grid of pixel locations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			    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power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inverse distance weighting power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			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# Estimate SE?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idw.spatstat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[[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"estimate"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]][[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"v"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]][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578.3572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596.0304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615.2931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635.4013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655.0983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587.7618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609.1425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633.1167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658.8865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684.8818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592.5660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616.7551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644.4832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674.9176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706.1228</a:t>
            </a:r>
          </a:p>
          <a:p>
            <a:pPr algn="ctr">
              <a:lnSpc>
                <a:spcPct val="95000"/>
              </a:lnSpc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075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9672</Words>
  <Application>Microsoft Macintosh PowerPoint</Application>
  <PresentationFormat>Custom</PresentationFormat>
  <Paragraphs>1374</Paragraphs>
  <Slides>70</Slides>
  <Notes>34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AU Passata</vt:lpstr>
      <vt:lpstr>AU Passata Light</vt:lpstr>
      <vt:lpstr>AU Peto</vt:lpstr>
      <vt:lpstr>Calibri</vt:lpstr>
      <vt:lpstr>Cambria Math</vt:lpstr>
      <vt:lpstr>Courier New</vt:lpstr>
      <vt:lpstr>Georgia</vt:lpstr>
      <vt:lpstr>Monaco</vt:lpstr>
      <vt:lpstr>Wingdings 3</vt:lpstr>
      <vt:lpstr>AU 16:9</vt:lpstr>
      <vt:lpstr>(GEO)SPATIAL INTERPOLATION USING POINT INFORMATION TO GENERATE SPATIAL SURFACES </vt:lpstr>
      <vt:lpstr>What we will talk today</vt:lpstr>
      <vt:lpstr>PowerPoint Presentation</vt:lpstr>
      <vt:lpstr>Interpolation and Geostatistics</vt:lpstr>
      <vt:lpstr>Non-geostatistical Interpolation Methods</vt:lpstr>
      <vt:lpstr>Geostatistical VS nongeostatistical</vt:lpstr>
      <vt:lpstr>PowerPoint Presentation</vt:lpstr>
      <vt:lpstr>Inverse distance-based weighted interpolation (IDW)</vt:lpstr>
      <vt:lpstr>Inverse Distance Weighted Interpolation in R</vt:lpstr>
      <vt:lpstr>Inverse Distance Weighted Interpolation in R</vt:lpstr>
      <vt:lpstr>Inverse Distance Weighted Interpolation in R</vt:lpstr>
      <vt:lpstr>Bilinear and cubic interpolation </vt:lpstr>
      <vt:lpstr>Bilinear interpolation</vt:lpstr>
      <vt:lpstr>Bilinear interpolation</vt:lpstr>
      <vt:lpstr>Bilinear and cubic interpolation in R</vt:lpstr>
      <vt:lpstr>Bilinear and cubic interpolation in R</vt:lpstr>
      <vt:lpstr>Bilinear and cubic interpolation in R</vt:lpstr>
      <vt:lpstr>PowerPoint Presentation</vt:lpstr>
      <vt:lpstr>Splines as an Interpolation models</vt:lpstr>
      <vt:lpstr>Thin-plate splines (TPS) in R</vt:lpstr>
      <vt:lpstr>Thin-plate splines (TPS)</vt:lpstr>
      <vt:lpstr>Thin-plate splines (TPS)</vt:lpstr>
      <vt:lpstr>Thin-plate splines (TPS) in R</vt:lpstr>
      <vt:lpstr>Thin-plate splines (TPS) in R</vt:lpstr>
      <vt:lpstr>Thin-plate splines (TPS) in R</vt:lpstr>
      <vt:lpstr>Generalised Additive Models (GAMs)</vt:lpstr>
      <vt:lpstr>Generalised Additive Models The two packages</vt:lpstr>
      <vt:lpstr>Generalised Additive Models for two dimensional data</vt:lpstr>
      <vt:lpstr>Generalised Additive Models With a predictor</vt:lpstr>
      <vt:lpstr>Generalised Additive Models in two dimensions</vt:lpstr>
      <vt:lpstr>Generalised Additive Models in two dimensions</vt:lpstr>
      <vt:lpstr>PowerPoint Presentation</vt:lpstr>
      <vt:lpstr>What is regression Kriging?</vt:lpstr>
      <vt:lpstr>Kriging Basics</vt:lpstr>
      <vt:lpstr>Universal, Ordinary, and Simple Kriging</vt:lpstr>
      <vt:lpstr>Universal, Ordinary, and Simple Kriging</vt:lpstr>
      <vt:lpstr>Universal, Ordinary, and Simple Kriging Differences</vt:lpstr>
      <vt:lpstr>PowerPoint Presentation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Spatial Correlation: The Variogram</vt:lpstr>
      <vt:lpstr>PowerPoint Presentation</vt:lpstr>
      <vt:lpstr>Variogram based modelling</vt:lpstr>
      <vt:lpstr>basic variogram models</vt:lpstr>
      <vt:lpstr>Variogram modelling</vt:lpstr>
      <vt:lpstr>Variogram modelling</vt:lpstr>
      <vt:lpstr>Anisotropy</vt:lpstr>
      <vt:lpstr>Anisotropy</vt:lpstr>
      <vt:lpstr>Anisotropy</vt:lpstr>
      <vt:lpstr>PowerPoint Presentation</vt:lpstr>
      <vt:lpstr>Some last points on Kriging</vt:lpstr>
      <vt:lpstr>Some last points on Kriging</vt:lpstr>
      <vt:lpstr>PowerPoint Presentation</vt:lpstr>
      <vt:lpstr>Model Diagnostics - Basic</vt:lpstr>
      <vt:lpstr>Precision and bias</vt:lpstr>
      <vt:lpstr>PowerPoint Presentation</vt:lpstr>
      <vt:lpstr>Model Diagnostics Cross-Validation</vt:lpstr>
      <vt:lpstr>Cross-Validation strategies</vt:lpstr>
      <vt:lpstr>Cross-Validation strategies in R</vt:lpstr>
      <vt:lpstr>Cross-Validation strategies in R</vt:lpstr>
      <vt:lpstr>PowerPoint Presentation</vt:lpstr>
      <vt:lpstr>In Summary…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2018-10-23T07:34:31Z</cp:lastPrinted>
  <dcterms:modified xsi:type="dcterms:W3CDTF">2022-11-22T08:14:34Z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